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86" r:id="rId10"/>
    <p:sldId id="279"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80" r:id="rId25"/>
    <p:sldId id="287" r:id="rId26"/>
    <p:sldId id="281" r:id="rId27"/>
    <p:sldId id="288" r:id="rId28"/>
    <p:sldId id="290" r:id="rId29"/>
    <p:sldId id="291" r:id="rId30"/>
    <p:sldId id="282" r:id="rId31"/>
    <p:sldId id="283" r:id="rId32"/>
    <p:sldId id="284"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yjxKM9jkD2CNYGik5rbKg==" hashData="aWJX0ml2S5tZU/XdF33m1OZ3bhSXtWTNOJv0u3d4NdkISU9SabELt1tqmSpH30jGAtgUYsHpOxpAY33JLtrwM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260" d="100"/>
          <a:sy n="260" d="100"/>
        </p:scale>
        <p:origin x="-16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98145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7786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6601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36384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9965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99046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23615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09120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84064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2239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C981E-E2A8-4DF4-B5EB-BC5836E1FF24}"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14190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C981E-E2A8-4DF4-B5EB-BC5836E1FF24}"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129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C981E-E2A8-4DF4-B5EB-BC5836E1FF24}"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98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C981E-E2A8-4DF4-B5EB-BC5836E1FF24}"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7542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2453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79876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EC981E-E2A8-4DF4-B5EB-BC5836E1FF24}" type="datetimeFigureOut">
              <a:rPr lang="en-US" smtClean="0"/>
              <a:t>4/18/2021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1BE047-BF19-4E7F-9B2F-99249495D800}" type="slidenum">
              <a:rPr lang="en-US" smtClean="0"/>
              <a:t>‹#›</a:t>
            </a:fld>
            <a:endParaRPr lang="en-US"/>
          </a:p>
        </p:txBody>
      </p:sp>
    </p:spTree>
    <p:extLst>
      <p:ext uri="{BB962C8B-B14F-4D97-AF65-F5344CB8AC3E}">
        <p14:creationId xmlns:p14="http://schemas.microsoft.com/office/powerpoint/2010/main" val="373158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f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3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3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Shape 4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3063E-7A98-405C-8521-980D839A8836}"/>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Expeditor</a:t>
            </a:r>
          </a:p>
        </p:txBody>
      </p:sp>
      <p:sp>
        <p:nvSpPr>
          <p:cNvPr id="3" name="Subtitle 2">
            <a:extLst>
              <a:ext uri="{FF2B5EF4-FFF2-40B4-BE49-F238E27FC236}">
                <a16:creationId xmlns:a16="http://schemas.microsoft.com/office/drawing/2014/main" id="{CB864610-EF76-4CB9-8BE8-02ADAE9B734F}"/>
              </a:ext>
            </a:extLst>
          </p:cNvPr>
          <p:cNvSpPr>
            <a:spLocks noGrp="1"/>
          </p:cNvSpPr>
          <p:nvPr>
            <p:ph type="subTitle" idx="1"/>
          </p:nvPr>
        </p:nvSpPr>
        <p:spPr>
          <a:xfrm>
            <a:off x="4548104" y="3962088"/>
            <a:ext cx="6112077" cy="1186108"/>
          </a:xfrm>
        </p:spPr>
        <p:txBody>
          <a:bodyPr>
            <a:normAutofit/>
          </a:bodyPr>
          <a:lstStyle/>
          <a:p>
            <a:pPr algn="l"/>
            <a:r>
              <a:rPr lang="en-US" b="1" dirty="0">
                <a:solidFill>
                  <a:schemeClr val="tx1">
                    <a:alpha val="70000"/>
                  </a:schemeClr>
                </a:solidFill>
              </a:rPr>
              <a:t>Urban Food-Supply Marketplace and Delivery Optimization System</a:t>
            </a:r>
            <a:endParaRPr lang="en-US" dirty="0">
              <a:solidFill>
                <a:schemeClr val="tx1">
                  <a:alpha val="70000"/>
                </a:schemeClr>
              </a:solidFill>
            </a:endParaRPr>
          </a:p>
        </p:txBody>
      </p:sp>
      <p:sp>
        <p:nvSpPr>
          <p:cNvPr id="49" name="Isosceles Triangle 4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113C50-0377-44BC-A47C-983215797DA4}"/>
              </a:ext>
            </a:extLst>
          </p:cNvPr>
          <p:cNvSpPr txBox="1"/>
          <p:nvPr/>
        </p:nvSpPr>
        <p:spPr>
          <a:xfrm>
            <a:off x="5524877" y="4622105"/>
            <a:ext cx="2427075" cy="369332"/>
          </a:xfrm>
          <a:prstGeom prst="rect">
            <a:avLst/>
          </a:prstGeom>
          <a:noFill/>
        </p:spPr>
        <p:txBody>
          <a:bodyPr wrap="none" rtlCol="0">
            <a:spAutoFit/>
          </a:bodyPr>
          <a:lstStyle/>
          <a:p>
            <a:r>
              <a:rPr lang="en-US" dirty="0"/>
              <a:t>IFT 402 Paul Polsinelli</a:t>
            </a:r>
          </a:p>
        </p:txBody>
      </p:sp>
    </p:spTree>
    <p:extLst>
      <p:ext uri="{BB962C8B-B14F-4D97-AF65-F5344CB8AC3E}">
        <p14:creationId xmlns:p14="http://schemas.microsoft.com/office/powerpoint/2010/main" val="3826037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C57269-5927-4DD1-9549-99594B8926F0}"/>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4100" kern="1200">
                <a:solidFill>
                  <a:schemeClr val="accent1"/>
                </a:solidFill>
                <a:latin typeface="+mj-lt"/>
                <a:ea typeface="+mj-ea"/>
                <a:cs typeface="+mj-cs"/>
              </a:rPr>
              <a:t>Tensorflow environment Jupyter Notebook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Text&#10;&#10;Description automatically generated">
            <a:extLst>
              <a:ext uri="{FF2B5EF4-FFF2-40B4-BE49-F238E27FC236}">
                <a16:creationId xmlns:a16="http://schemas.microsoft.com/office/drawing/2014/main" id="{4463D8F5-AC7E-47D7-971D-4B581602992F}"/>
              </a:ext>
            </a:extLst>
          </p:cNvPr>
          <p:cNvPicPr>
            <a:picLocks noGrp="1" noChangeAspect="1"/>
          </p:cNvPicPr>
          <p:nvPr>
            <p:ph idx="1"/>
          </p:nvPr>
        </p:nvPicPr>
        <p:blipFill>
          <a:blip r:embed="rId2"/>
          <a:stretch>
            <a:fillRect/>
          </a:stretch>
        </p:blipFill>
        <p:spPr>
          <a:xfrm>
            <a:off x="888603" y="2152179"/>
            <a:ext cx="4887354" cy="2553642"/>
          </a:xfrm>
          <a:prstGeom prst="rect">
            <a:avLst/>
          </a:prstGeom>
        </p:spPr>
      </p:pic>
    </p:spTree>
    <p:extLst>
      <p:ext uri="{BB962C8B-B14F-4D97-AF65-F5344CB8AC3E}">
        <p14:creationId xmlns:p14="http://schemas.microsoft.com/office/powerpoint/2010/main" val="1961420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6103-20E1-4E52-8B12-CF59D9E45FCF}"/>
              </a:ext>
            </a:extLst>
          </p:cNvPr>
          <p:cNvSpPr>
            <a:spLocks noGrp="1"/>
          </p:cNvSpPr>
          <p:nvPr>
            <p:ph type="title"/>
          </p:nvPr>
        </p:nvSpPr>
        <p:spPr/>
        <p:txBody>
          <a:bodyPr/>
          <a:lstStyle/>
          <a:p>
            <a:r>
              <a:rPr lang="en-US" dirty="0"/>
              <a:t>Step 2: The Expeditor Database</a:t>
            </a:r>
          </a:p>
        </p:txBody>
      </p:sp>
      <p:sp>
        <p:nvSpPr>
          <p:cNvPr id="5" name="TextBox 4">
            <a:extLst>
              <a:ext uri="{FF2B5EF4-FFF2-40B4-BE49-F238E27FC236}">
                <a16:creationId xmlns:a16="http://schemas.microsoft.com/office/drawing/2014/main" id="{AF1D7A86-333D-470A-B9A9-B45585F140AA}"/>
              </a:ext>
            </a:extLst>
          </p:cNvPr>
          <p:cNvSpPr txBox="1"/>
          <p:nvPr/>
        </p:nvSpPr>
        <p:spPr>
          <a:xfrm>
            <a:off x="677334" y="1270000"/>
            <a:ext cx="8712851" cy="461665"/>
          </a:xfrm>
          <a:prstGeom prst="rect">
            <a:avLst/>
          </a:prstGeom>
          <a:noFill/>
        </p:spPr>
        <p:txBody>
          <a:bodyPr wrap="square" rtlCol="0">
            <a:spAutoFit/>
          </a:bodyPr>
          <a:lstStyle/>
          <a:p>
            <a:r>
              <a:rPr lang="en-US" sz="1200" dirty="0"/>
              <a:t>Interfaces with the Expeditor Script for predictive input and Django REST Framework for API transactions.  Will contain more tables for Vertical Farm data and Transport data in coming builds.</a:t>
            </a:r>
          </a:p>
        </p:txBody>
      </p:sp>
      <p:pic>
        <p:nvPicPr>
          <p:cNvPr id="11" name="Picture 10">
            <a:extLst>
              <a:ext uri="{FF2B5EF4-FFF2-40B4-BE49-F238E27FC236}">
                <a16:creationId xmlns:a16="http://schemas.microsoft.com/office/drawing/2014/main" id="{59308F46-A831-4BD5-8E80-534EC8E5EA6A}"/>
              </a:ext>
            </a:extLst>
          </p:cNvPr>
          <p:cNvPicPr>
            <a:picLocks noChangeAspect="1"/>
          </p:cNvPicPr>
          <p:nvPr/>
        </p:nvPicPr>
        <p:blipFill>
          <a:blip r:embed="rId2"/>
          <a:stretch>
            <a:fillRect/>
          </a:stretch>
        </p:blipFill>
        <p:spPr>
          <a:xfrm>
            <a:off x="677334" y="1731664"/>
            <a:ext cx="3159818" cy="2921126"/>
          </a:xfrm>
          <a:prstGeom prst="rect">
            <a:avLst/>
          </a:prstGeom>
        </p:spPr>
      </p:pic>
      <p:pic>
        <p:nvPicPr>
          <p:cNvPr id="13" name="Picture 12">
            <a:extLst>
              <a:ext uri="{FF2B5EF4-FFF2-40B4-BE49-F238E27FC236}">
                <a16:creationId xmlns:a16="http://schemas.microsoft.com/office/drawing/2014/main" id="{DA7BC8C7-ECDB-4912-A969-71705C3C4DC3}"/>
              </a:ext>
            </a:extLst>
          </p:cNvPr>
          <p:cNvPicPr>
            <a:picLocks noChangeAspect="1"/>
          </p:cNvPicPr>
          <p:nvPr/>
        </p:nvPicPr>
        <p:blipFill>
          <a:blip r:embed="rId3"/>
          <a:stretch>
            <a:fillRect/>
          </a:stretch>
        </p:blipFill>
        <p:spPr>
          <a:xfrm>
            <a:off x="5970670" y="1731664"/>
            <a:ext cx="3020240" cy="5126335"/>
          </a:xfrm>
          <a:prstGeom prst="rect">
            <a:avLst/>
          </a:prstGeom>
        </p:spPr>
      </p:pic>
      <p:pic>
        <p:nvPicPr>
          <p:cNvPr id="9" name="Picture 8">
            <a:extLst>
              <a:ext uri="{FF2B5EF4-FFF2-40B4-BE49-F238E27FC236}">
                <a16:creationId xmlns:a16="http://schemas.microsoft.com/office/drawing/2014/main" id="{2A497C08-3FF1-4BE6-9895-176C5EF0C3F4}"/>
              </a:ext>
            </a:extLst>
          </p:cNvPr>
          <p:cNvPicPr>
            <a:picLocks noChangeAspect="1"/>
          </p:cNvPicPr>
          <p:nvPr/>
        </p:nvPicPr>
        <p:blipFill>
          <a:blip r:embed="rId4"/>
          <a:stretch>
            <a:fillRect/>
          </a:stretch>
        </p:blipFill>
        <p:spPr>
          <a:xfrm>
            <a:off x="2680203" y="3900375"/>
            <a:ext cx="3151002" cy="2920649"/>
          </a:xfrm>
          <a:prstGeom prst="rect">
            <a:avLst/>
          </a:prstGeom>
        </p:spPr>
      </p:pic>
    </p:spTree>
    <p:extLst>
      <p:ext uri="{BB962C8B-B14F-4D97-AF65-F5344CB8AC3E}">
        <p14:creationId xmlns:p14="http://schemas.microsoft.com/office/powerpoint/2010/main" val="246160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DD29-151D-46E3-9098-FCC7235A91A8}"/>
              </a:ext>
            </a:extLst>
          </p:cNvPr>
          <p:cNvSpPr>
            <a:spLocks noGrp="1"/>
          </p:cNvSpPr>
          <p:nvPr>
            <p:ph type="title"/>
          </p:nvPr>
        </p:nvSpPr>
        <p:spPr/>
        <p:txBody>
          <a:bodyPr/>
          <a:lstStyle/>
          <a:p>
            <a:r>
              <a:rPr lang="en-US" dirty="0"/>
              <a:t>Step 3: Django Rest Framework</a:t>
            </a:r>
            <a:br>
              <a:rPr lang="en-US" dirty="0"/>
            </a:br>
            <a:endParaRPr lang="en-US" dirty="0"/>
          </a:p>
        </p:txBody>
      </p:sp>
      <p:sp>
        <p:nvSpPr>
          <p:cNvPr id="4" name="TextBox 3">
            <a:extLst>
              <a:ext uri="{FF2B5EF4-FFF2-40B4-BE49-F238E27FC236}">
                <a16:creationId xmlns:a16="http://schemas.microsoft.com/office/drawing/2014/main" id="{EABBC7D0-C27E-4561-BC70-9E0E059DAACE}"/>
              </a:ext>
            </a:extLst>
          </p:cNvPr>
          <p:cNvSpPr txBox="1"/>
          <p:nvPr/>
        </p:nvSpPr>
        <p:spPr>
          <a:xfrm>
            <a:off x="787791" y="1413803"/>
            <a:ext cx="8665698" cy="461665"/>
          </a:xfrm>
          <a:prstGeom prst="rect">
            <a:avLst/>
          </a:prstGeom>
          <a:noFill/>
        </p:spPr>
        <p:txBody>
          <a:bodyPr wrap="square" rtlCol="0">
            <a:spAutoFit/>
          </a:bodyPr>
          <a:lstStyle/>
          <a:p>
            <a:r>
              <a:rPr lang="en-US" sz="1200" dirty="0"/>
              <a:t>Interfaces with the Expeditor Database.  It incorporates the Expeditor Supermarket and Restaurant User Interface within its framework and interacts with the HTML, CSS, and JS code through specialized coding interfaces.</a:t>
            </a:r>
          </a:p>
        </p:txBody>
      </p:sp>
      <p:pic>
        <p:nvPicPr>
          <p:cNvPr id="14" name="Picture 13">
            <a:extLst>
              <a:ext uri="{FF2B5EF4-FFF2-40B4-BE49-F238E27FC236}">
                <a16:creationId xmlns:a16="http://schemas.microsoft.com/office/drawing/2014/main" id="{02ACFEA4-9ACF-43D6-A2B5-32B09B0C371A}"/>
              </a:ext>
            </a:extLst>
          </p:cNvPr>
          <p:cNvPicPr>
            <a:picLocks noChangeAspect="1"/>
          </p:cNvPicPr>
          <p:nvPr/>
        </p:nvPicPr>
        <p:blipFill>
          <a:blip r:embed="rId2"/>
          <a:stretch>
            <a:fillRect/>
          </a:stretch>
        </p:blipFill>
        <p:spPr>
          <a:xfrm>
            <a:off x="454140" y="1875468"/>
            <a:ext cx="2381646" cy="4982532"/>
          </a:xfrm>
          <a:prstGeom prst="rect">
            <a:avLst/>
          </a:prstGeom>
        </p:spPr>
      </p:pic>
      <p:pic>
        <p:nvPicPr>
          <p:cNvPr id="10" name="Picture 9">
            <a:extLst>
              <a:ext uri="{FF2B5EF4-FFF2-40B4-BE49-F238E27FC236}">
                <a16:creationId xmlns:a16="http://schemas.microsoft.com/office/drawing/2014/main" id="{FEB2AA91-8DFD-4481-9AE6-F3CBF126F395}"/>
              </a:ext>
            </a:extLst>
          </p:cNvPr>
          <p:cNvPicPr>
            <a:picLocks noChangeAspect="1"/>
          </p:cNvPicPr>
          <p:nvPr/>
        </p:nvPicPr>
        <p:blipFill>
          <a:blip r:embed="rId3"/>
          <a:stretch>
            <a:fillRect/>
          </a:stretch>
        </p:blipFill>
        <p:spPr>
          <a:xfrm>
            <a:off x="1960292" y="3370997"/>
            <a:ext cx="1789100" cy="3201676"/>
          </a:xfrm>
          <a:prstGeom prst="rect">
            <a:avLst/>
          </a:prstGeom>
        </p:spPr>
      </p:pic>
      <p:pic>
        <p:nvPicPr>
          <p:cNvPr id="16" name="Picture 15">
            <a:extLst>
              <a:ext uri="{FF2B5EF4-FFF2-40B4-BE49-F238E27FC236}">
                <a16:creationId xmlns:a16="http://schemas.microsoft.com/office/drawing/2014/main" id="{981BB58F-3D08-4FE7-97A6-B5456E9FDFF1}"/>
              </a:ext>
            </a:extLst>
          </p:cNvPr>
          <p:cNvPicPr>
            <a:picLocks noChangeAspect="1"/>
          </p:cNvPicPr>
          <p:nvPr/>
        </p:nvPicPr>
        <p:blipFill>
          <a:blip r:embed="rId4"/>
          <a:stretch>
            <a:fillRect/>
          </a:stretch>
        </p:blipFill>
        <p:spPr>
          <a:xfrm>
            <a:off x="6803268" y="2679671"/>
            <a:ext cx="4592117" cy="4177283"/>
          </a:xfrm>
          <a:prstGeom prst="rect">
            <a:avLst/>
          </a:prstGeom>
        </p:spPr>
      </p:pic>
      <p:pic>
        <p:nvPicPr>
          <p:cNvPr id="18" name="Picture 17">
            <a:extLst>
              <a:ext uri="{FF2B5EF4-FFF2-40B4-BE49-F238E27FC236}">
                <a16:creationId xmlns:a16="http://schemas.microsoft.com/office/drawing/2014/main" id="{3E35046D-68B7-4509-96D3-6DF49780D8E0}"/>
              </a:ext>
            </a:extLst>
          </p:cNvPr>
          <p:cNvPicPr>
            <a:picLocks noChangeAspect="1"/>
          </p:cNvPicPr>
          <p:nvPr/>
        </p:nvPicPr>
        <p:blipFill>
          <a:blip r:embed="rId5"/>
          <a:stretch>
            <a:fillRect/>
          </a:stretch>
        </p:blipFill>
        <p:spPr>
          <a:xfrm>
            <a:off x="2946243" y="1875468"/>
            <a:ext cx="3857025" cy="3822007"/>
          </a:xfrm>
          <a:prstGeom prst="rect">
            <a:avLst/>
          </a:prstGeom>
        </p:spPr>
      </p:pic>
    </p:spTree>
    <p:extLst>
      <p:ext uri="{BB962C8B-B14F-4D97-AF65-F5344CB8AC3E}">
        <p14:creationId xmlns:p14="http://schemas.microsoft.com/office/powerpoint/2010/main" val="425060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C34A-4598-4ED5-9C91-00B838523797}"/>
              </a:ext>
            </a:extLst>
          </p:cNvPr>
          <p:cNvSpPr>
            <a:spLocks noGrp="1"/>
          </p:cNvSpPr>
          <p:nvPr>
            <p:ph type="title"/>
          </p:nvPr>
        </p:nvSpPr>
        <p:spPr/>
        <p:txBody>
          <a:bodyPr/>
          <a:lstStyle/>
          <a:p>
            <a:r>
              <a:rPr lang="en-US" dirty="0"/>
              <a:t>Step 3 continued: settings.py</a:t>
            </a:r>
          </a:p>
        </p:txBody>
      </p:sp>
      <p:pic>
        <p:nvPicPr>
          <p:cNvPr id="4" name="Content Placeholder 3">
            <a:extLst>
              <a:ext uri="{FF2B5EF4-FFF2-40B4-BE49-F238E27FC236}">
                <a16:creationId xmlns:a16="http://schemas.microsoft.com/office/drawing/2014/main" id="{620330D5-F137-4139-A94E-D5AD1662EBF0}"/>
              </a:ext>
            </a:extLst>
          </p:cNvPr>
          <p:cNvPicPr>
            <a:picLocks noGrp="1" noChangeAspect="1"/>
          </p:cNvPicPr>
          <p:nvPr>
            <p:ph idx="1"/>
          </p:nvPr>
        </p:nvPicPr>
        <p:blipFill>
          <a:blip r:embed="rId2"/>
          <a:stretch>
            <a:fillRect/>
          </a:stretch>
        </p:blipFill>
        <p:spPr>
          <a:xfrm>
            <a:off x="557758" y="1930400"/>
            <a:ext cx="3641448" cy="4844789"/>
          </a:xfrm>
          <a:prstGeom prst="rect">
            <a:avLst/>
          </a:prstGeom>
        </p:spPr>
      </p:pic>
      <p:pic>
        <p:nvPicPr>
          <p:cNvPr id="5" name="Picture 4">
            <a:extLst>
              <a:ext uri="{FF2B5EF4-FFF2-40B4-BE49-F238E27FC236}">
                <a16:creationId xmlns:a16="http://schemas.microsoft.com/office/drawing/2014/main" id="{2365F095-7CAC-4A17-A8E1-78D7D8509B5E}"/>
              </a:ext>
            </a:extLst>
          </p:cNvPr>
          <p:cNvPicPr>
            <a:picLocks noChangeAspect="1"/>
          </p:cNvPicPr>
          <p:nvPr/>
        </p:nvPicPr>
        <p:blipFill>
          <a:blip r:embed="rId3"/>
          <a:stretch>
            <a:fillRect/>
          </a:stretch>
        </p:blipFill>
        <p:spPr>
          <a:xfrm>
            <a:off x="4199206" y="1932760"/>
            <a:ext cx="3641448" cy="4856764"/>
          </a:xfrm>
          <a:prstGeom prst="rect">
            <a:avLst/>
          </a:prstGeom>
        </p:spPr>
      </p:pic>
      <p:pic>
        <p:nvPicPr>
          <p:cNvPr id="6" name="Picture 5">
            <a:extLst>
              <a:ext uri="{FF2B5EF4-FFF2-40B4-BE49-F238E27FC236}">
                <a16:creationId xmlns:a16="http://schemas.microsoft.com/office/drawing/2014/main" id="{88A8DC84-1C07-4F5D-A779-E6657DA218DE}"/>
              </a:ext>
            </a:extLst>
          </p:cNvPr>
          <p:cNvPicPr>
            <a:picLocks noChangeAspect="1"/>
          </p:cNvPicPr>
          <p:nvPr/>
        </p:nvPicPr>
        <p:blipFill>
          <a:blip r:embed="rId4"/>
          <a:stretch>
            <a:fillRect/>
          </a:stretch>
        </p:blipFill>
        <p:spPr>
          <a:xfrm>
            <a:off x="7840654" y="4200801"/>
            <a:ext cx="3263309" cy="2574388"/>
          </a:xfrm>
          <a:prstGeom prst="rect">
            <a:avLst/>
          </a:prstGeom>
        </p:spPr>
      </p:pic>
      <p:sp>
        <p:nvSpPr>
          <p:cNvPr id="7" name="TextBox 6">
            <a:extLst>
              <a:ext uri="{FF2B5EF4-FFF2-40B4-BE49-F238E27FC236}">
                <a16:creationId xmlns:a16="http://schemas.microsoft.com/office/drawing/2014/main" id="{2CAE463D-EFFF-4D9B-8B28-12BDFFB34B2A}"/>
              </a:ext>
            </a:extLst>
          </p:cNvPr>
          <p:cNvSpPr txBox="1"/>
          <p:nvPr/>
        </p:nvSpPr>
        <p:spPr>
          <a:xfrm>
            <a:off x="806616" y="1378634"/>
            <a:ext cx="8738313" cy="461665"/>
          </a:xfrm>
          <a:prstGeom prst="rect">
            <a:avLst/>
          </a:prstGeom>
          <a:noFill/>
        </p:spPr>
        <p:txBody>
          <a:bodyPr wrap="square" rtlCol="0">
            <a:spAutoFit/>
          </a:bodyPr>
          <a:lstStyle/>
          <a:p>
            <a:r>
              <a:rPr lang="en-US" sz="1200" dirty="0"/>
              <a:t>Django settings.py file is the main file that creates the app that interfaces with the database, defines the database, connects to HTML templates, CSS, JS, and media files.</a:t>
            </a:r>
          </a:p>
        </p:txBody>
      </p:sp>
      <p:sp>
        <p:nvSpPr>
          <p:cNvPr id="8" name="Rectangle 7">
            <a:extLst>
              <a:ext uri="{FF2B5EF4-FFF2-40B4-BE49-F238E27FC236}">
                <a16:creationId xmlns:a16="http://schemas.microsoft.com/office/drawing/2014/main" id="{D3633A53-7CD8-4217-B883-DD35D80517C7}"/>
              </a:ext>
            </a:extLst>
          </p:cNvPr>
          <p:cNvSpPr/>
          <p:nvPr/>
        </p:nvSpPr>
        <p:spPr>
          <a:xfrm>
            <a:off x="5352757" y="5078437"/>
            <a:ext cx="478301" cy="6330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6ADC1-6B98-4086-BACB-A760B3F05E95}"/>
              </a:ext>
            </a:extLst>
          </p:cNvPr>
          <p:cNvSpPr/>
          <p:nvPr/>
        </p:nvSpPr>
        <p:spPr>
          <a:xfrm>
            <a:off x="1414846" y="4264105"/>
            <a:ext cx="2046849" cy="7577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58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96A0-A81B-4B3D-B6C1-339D647570CD}"/>
              </a:ext>
            </a:extLst>
          </p:cNvPr>
          <p:cNvSpPr>
            <a:spLocks noGrp="1"/>
          </p:cNvSpPr>
          <p:nvPr>
            <p:ph type="title"/>
          </p:nvPr>
        </p:nvSpPr>
        <p:spPr/>
        <p:txBody>
          <a:bodyPr/>
          <a:lstStyle/>
          <a:p>
            <a:r>
              <a:rPr lang="en-US" dirty="0"/>
              <a:t>Step 3 continued: models.py</a:t>
            </a:r>
          </a:p>
        </p:txBody>
      </p:sp>
      <p:sp>
        <p:nvSpPr>
          <p:cNvPr id="7" name="TextBox 6">
            <a:extLst>
              <a:ext uri="{FF2B5EF4-FFF2-40B4-BE49-F238E27FC236}">
                <a16:creationId xmlns:a16="http://schemas.microsoft.com/office/drawing/2014/main" id="{DD08D731-AA86-46D3-9109-C889AA86ADD8}"/>
              </a:ext>
            </a:extLst>
          </p:cNvPr>
          <p:cNvSpPr txBox="1"/>
          <p:nvPr/>
        </p:nvSpPr>
        <p:spPr>
          <a:xfrm>
            <a:off x="963637" y="1301262"/>
            <a:ext cx="7969298" cy="276999"/>
          </a:xfrm>
          <a:prstGeom prst="rect">
            <a:avLst/>
          </a:prstGeom>
          <a:noFill/>
        </p:spPr>
        <p:txBody>
          <a:bodyPr wrap="none" rtlCol="0">
            <a:spAutoFit/>
          </a:bodyPr>
          <a:lstStyle/>
          <a:p>
            <a:r>
              <a:rPr lang="en-US" sz="1200" dirty="0"/>
              <a:t>Django models.py file defines the </a:t>
            </a:r>
            <a:r>
              <a:rPr lang="en-US" sz="1200" dirty="0" err="1"/>
              <a:t>db</a:t>
            </a:r>
            <a:r>
              <a:rPr lang="en-US" sz="1200" dirty="0"/>
              <a:t> tables from the settings.py defined </a:t>
            </a:r>
            <a:r>
              <a:rPr lang="en-US" sz="1200" dirty="0" err="1"/>
              <a:t>db</a:t>
            </a:r>
            <a:r>
              <a:rPr lang="en-US" sz="1200" dirty="0"/>
              <a:t> within the Django REST Framework.  </a:t>
            </a:r>
          </a:p>
        </p:txBody>
      </p:sp>
      <p:pic>
        <p:nvPicPr>
          <p:cNvPr id="8" name="Picture 7">
            <a:extLst>
              <a:ext uri="{FF2B5EF4-FFF2-40B4-BE49-F238E27FC236}">
                <a16:creationId xmlns:a16="http://schemas.microsoft.com/office/drawing/2014/main" id="{42BF5265-E2C1-43C5-89BF-3DD52BD13F80}"/>
              </a:ext>
            </a:extLst>
          </p:cNvPr>
          <p:cNvPicPr>
            <a:picLocks noChangeAspect="1"/>
          </p:cNvPicPr>
          <p:nvPr/>
        </p:nvPicPr>
        <p:blipFill>
          <a:blip r:embed="rId2"/>
          <a:stretch>
            <a:fillRect/>
          </a:stretch>
        </p:blipFill>
        <p:spPr>
          <a:xfrm>
            <a:off x="3208096" y="1578260"/>
            <a:ext cx="2529773" cy="5279739"/>
          </a:xfrm>
          <a:prstGeom prst="rect">
            <a:avLst/>
          </a:prstGeom>
        </p:spPr>
      </p:pic>
    </p:spTree>
    <p:extLst>
      <p:ext uri="{BB962C8B-B14F-4D97-AF65-F5344CB8AC3E}">
        <p14:creationId xmlns:p14="http://schemas.microsoft.com/office/powerpoint/2010/main" val="226469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74F0-5CA7-4A70-A395-AF8529A389F0}"/>
              </a:ext>
            </a:extLst>
          </p:cNvPr>
          <p:cNvSpPr>
            <a:spLocks noGrp="1"/>
          </p:cNvSpPr>
          <p:nvPr>
            <p:ph type="title"/>
          </p:nvPr>
        </p:nvSpPr>
        <p:spPr/>
        <p:txBody>
          <a:bodyPr/>
          <a:lstStyle/>
          <a:p>
            <a:r>
              <a:rPr lang="en-US" dirty="0"/>
              <a:t>Step 3 continued: admin.py</a:t>
            </a:r>
          </a:p>
        </p:txBody>
      </p:sp>
      <p:sp>
        <p:nvSpPr>
          <p:cNvPr id="5" name="TextBox 4">
            <a:extLst>
              <a:ext uri="{FF2B5EF4-FFF2-40B4-BE49-F238E27FC236}">
                <a16:creationId xmlns:a16="http://schemas.microsoft.com/office/drawing/2014/main" id="{711E4F43-82A1-4CF2-A379-7FF4DE189CDD}"/>
              </a:ext>
            </a:extLst>
          </p:cNvPr>
          <p:cNvSpPr txBox="1"/>
          <p:nvPr/>
        </p:nvSpPr>
        <p:spPr>
          <a:xfrm>
            <a:off x="815926" y="1350498"/>
            <a:ext cx="8349176" cy="461665"/>
          </a:xfrm>
          <a:prstGeom prst="rect">
            <a:avLst/>
          </a:prstGeom>
          <a:noFill/>
        </p:spPr>
        <p:txBody>
          <a:bodyPr wrap="square" rtlCol="0">
            <a:spAutoFit/>
          </a:bodyPr>
          <a:lstStyle/>
          <a:p>
            <a:r>
              <a:rPr lang="en-US" sz="1200" dirty="0"/>
              <a:t>Django admin.py registers the tables from models.py with Django administration so they may be acted upon within the framework.</a:t>
            </a:r>
          </a:p>
        </p:txBody>
      </p:sp>
      <p:pic>
        <p:nvPicPr>
          <p:cNvPr id="6" name="Picture 5">
            <a:extLst>
              <a:ext uri="{FF2B5EF4-FFF2-40B4-BE49-F238E27FC236}">
                <a16:creationId xmlns:a16="http://schemas.microsoft.com/office/drawing/2014/main" id="{A079DF8C-38D0-4036-9521-F63B03562695}"/>
              </a:ext>
            </a:extLst>
          </p:cNvPr>
          <p:cNvPicPr>
            <a:picLocks noChangeAspect="1"/>
          </p:cNvPicPr>
          <p:nvPr/>
        </p:nvPicPr>
        <p:blipFill>
          <a:blip r:embed="rId2"/>
          <a:stretch>
            <a:fillRect/>
          </a:stretch>
        </p:blipFill>
        <p:spPr>
          <a:xfrm>
            <a:off x="2565494" y="1812163"/>
            <a:ext cx="3420706" cy="4936299"/>
          </a:xfrm>
          <a:prstGeom prst="rect">
            <a:avLst/>
          </a:prstGeom>
        </p:spPr>
      </p:pic>
    </p:spTree>
    <p:extLst>
      <p:ext uri="{BB962C8B-B14F-4D97-AF65-F5344CB8AC3E}">
        <p14:creationId xmlns:p14="http://schemas.microsoft.com/office/powerpoint/2010/main" val="313904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EAC-B0F3-4015-8F6A-312FA822C6C9}"/>
              </a:ext>
            </a:extLst>
          </p:cNvPr>
          <p:cNvSpPr>
            <a:spLocks noGrp="1"/>
          </p:cNvSpPr>
          <p:nvPr>
            <p:ph type="title"/>
          </p:nvPr>
        </p:nvSpPr>
        <p:spPr/>
        <p:txBody>
          <a:bodyPr/>
          <a:lstStyle/>
          <a:p>
            <a:r>
              <a:rPr lang="en-US" dirty="0"/>
              <a:t>Step 3 continued: serializers.py</a:t>
            </a:r>
          </a:p>
        </p:txBody>
      </p:sp>
      <p:sp>
        <p:nvSpPr>
          <p:cNvPr id="6" name="TextBox 5">
            <a:extLst>
              <a:ext uri="{FF2B5EF4-FFF2-40B4-BE49-F238E27FC236}">
                <a16:creationId xmlns:a16="http://schemas.microsoft.com/office/drawing/2014/main" id="{EA0C287F-6FEA-45E7-A8F3-D416A9B0D7BF}"/>
              </a:ext>
            </a:extLst>
          </p:cNvPr>
          <p:cNvSpPr txBox="1"/>
          <p:nvPr/>
        </p:nvSpPr>
        <p:spPr>
          <a:xfrm>
            <a:off x="928468" y="1434905"/>
            <a:ext cx="7033847" cy="276999"/>
          </a:xfrm>
          <a:prstGeom prst="rect">
            <a:avLst/>
          </a:prstGeom>
          <a:noFill/>
        </p:spPr>
        <p:txBody>
          <a:bodyPr wrap="square" rtlCol="0">
            <a:spAutoFit/>
          </a:bodyPr>
          <a:lstStyle/>
          <a:p>
            <a:r>
              <a:rPr lang="en-US" sz="1200" dirty="0"/>
              <a:t>Django serializers.py connects and transforms the data in the tables into encapsulated json files.</a:t>
            </a:r>
          </a:p>
        </p:txBody>
      </p:sp>
      <p:pic>
        <p:nvPicPr>
          <p:cNvPr id="5" name="Picture 4">
            <a:extLst>
              <a:ext uri="{FF2B5EF4-FFF2-40B4-BE49-F238E27FC236}">
                <a16:creationId xmlns:a16="http://schemas.microsoft.com/office/drawing/2014/main" id="{EBAA6E51-562F-4B17-8EEF-5CC0A58DE946}"/>
              </a:ext>
            </a:extLst>
          </p:cNvPr>
          <p:cNvPicPr>
            <a:picLocks noChangeAspect="1"/>
          </p:cNvPicPr>
          <p:nvPr/>
        </p:nvPicPr>
        <p:blipFill>
          <a:blip r:embed="rId2"/>
          <a:stretch>
            <a:fillRect/>
          </a:stretch>
        </p:blipFill>
        <p:spPr>
          <a:xfrm>
            <a:off x="2946950" y="1711904"/>
            <a:ext cx="2648223" cy="5146096"/>
          </a:xfrm>
          <a:prstGeom prst="rect">
            <a:avLst/>
          </a:prstGeom>
        </p:spPr>
      </p:pic>
    </p:spTree>
    <p:extLst>
      <p:ext uri="{BB962C8B-B14F-4D97-AF65-F5344CB8AC3E}">
        <p14:creationId xmlns:p14="http://schemas.microsoft.com/office/powerpoint/2010/main" val="278839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A286-75B1-421E-A970-9D77D5A997D7}"/>
              </a:ext>
            </a:extLst>
          </p:cNvPr>
          <p:cNvSpPr>
            <a:spLocks noGrp="1"/>
          </p:cNvSpPr>
          <p:nvPr>
            <p:ph type="title"/>
          </p:nvPr>
        </p:nvSpPr>
        <p:spPr/>
        <p:txBody>
          <a:bodyPr/>
          <a:lstStyle/>
          <a:p>
            <a:r>
              <a:rPr lang="en-US" dirty="0"/>
              <a:t>Step 3 continued: views.py</a:t>
            </a:r>
          </a:p>
        </p:txBody>
      </p:sp>
      <p:sp>
        <p:nvSpPr>
          <p:cNvPr id="7" name="TextBox 6">
            <a:extLst>
              <a:ext uri="{FF2B5EF4-FFF2-40B4-BE49-F238E27FC236}">
                <a16:creationId xmlns:a16="http://schemas.microsoft.com/office/drawing/2014/main" id="{A7D35E9D-0E79-4B93-B749-36D7EC3E39E4}"/>
              </a:ext>
            </a:extLst>
          </p:cNvPr>
          <p:cNvSpPr txBox="1"/>
          <p:nvPr/>
        </p:nvSpPr>
        <p:spPr>
          <a:xfrm>
            <a:off x="900332" y="1385668"/>
            <a:ext cx="9090950" cy="369332"/>
          </a:xfrm>
          <a:prstGeom prst="rect">
            <a:avLst/>
          </a:prstGeom>
          <a:noFill/>
        </p:spPr>
        <p:txBody>
          <a:bodyPr wrap="none" rtlCol="0">
            <a:spAutoFit/>
          </a:bodyPr>
          <a:lstStyle/>
          <a:p>
            <a:r>
              <a:rPr lang="en-US" dirty="0" err="1"/>
              <a:t>Djano</a:t>
            </a:r>
            <a:r>
              <a:rPr lang="en-US" dirty="0"/>
              <a:t> views.py creates the functions that render the json data files into the UI tables.</a:t>
            </a:r>
          </a:p>
        </p:txBody>
      </p:sp>
      <p:pic>
        <p:nvPicPr>
          <p:cNvPr id="6" name="Picture 5">
            <a:extLst>
              <a:ext uri="{FF2B5EF4-FFF2-40B4-BE49-F238E27FC236}">
                <a16:creationId xmlns:a16="http://schemas.microsoft.com/office/drawing/2014/main" id="{571D9BFB-1872-41F2-B01B-D1D8332B3D96}"/>
              </a:ext>
            </a:extLst>
          </p:cNvPr>
          <p:cNvPicPr>
            <a:picLocks noChangeAspect="1"/>
          </p:cNvPicPr>
          <p:nvPr/>
        </p:nvPicPr>
        <p:blipFill>
          <a:blip r:embed="rId2"/>
          <a:stretch>
            <a:fillRect/>
          </a:stretch>
        </p:blipFill>
        <p:spPr>
          <a:xfrm>
            <a:off x="2312895" y="1755000"/>
            <a:ext cx="1880936" cy="5103000"/>
          </a:xfrm>
          <a:prstGeom prst="rect">
            <a:avLst/>
          </a:prstGeom>
        </p:spPr>
      </p:pic>
      <p:pic>
        <p:nvPicPr>
          <p:cNvPr id="9" name="Picture 8">
            <a:extLst>
              <a:ext uri="{FF2B5EF4-FFF2-40B4-BE49-F238E27FC236}">
                <a16:creationId xmlns:a16="http://schemas.microsoft.com/office/drawing/2014/main" id="{B30EB391-4580-4DD4-972C-A4B477FBE8D7}"/>
              </a:ext>
            </a:extLst>
          </p:cNvPr>
          <p:cNvPicPr>
            <a:picLocks noChangeAspect="1"/>
          </p:cNvPicPr>
          <p:nvPr/>
        </p:nvPicPr>
        <p:blipFill>
          <a:blip r:embed="rId3"/>
          <a:stretch>
            <a:fillRect/>
          </a:stretch>
        </p:blipFill>
        <p:spPr>
          <a:xfrm>
            <a:off x="4391412" y="4401850"/>
            <a:ext cx="1883790" cy="2369851"/>
          </a:xfrm>
          <a:prstGeom prst="rect">
            <a:avLst/>
          </a:prstGeom>
        </p:spPr>
      </p:pic>
    </p:spTree>
    <p:extLst>
      <p:ext uri="{BB962C8B-B14F-4D97-AF65-F5344CB8AC3E}">
        <p14:creationId xmlns:p14="http://schemas.microsoft.com/office/powerpoint/2010/main" val="6712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9993-9388-4DE3-9E89-405787A5569F}"/>
              </a:ext>
            </a:extLst>
          </p:cNvPr>
          <p:cNvSpPr>
            <a:spLocks noGrp="1"/>
          </p:cNvSpPr>
          <p:nvPr>
            <p:ph type="title"/>
          </p:nvPr>
        </p:nvSpPr>
        <p:spPr/>
        <p:txBody>
          <a:bodyPr/>
          <a:lstStyle/>
          <a:p>
            <a:r>
              <a:rPr lang="en-US" dirty="0"/>
              <a:t>Step 3 continued: urls.py</a:t>
            </a:r>
          </a:p>
        </p:txBody>
      </p:sp>
      <p:sp>
        <p:nvSpPr>
          <p:cNvPr id="4" name="TextBox 3">
            <a:extLst>
              <a:ext uri="{FF2B5EF4-FFF2-40B4-BE49-F238E27FC236}">
                <a16:creationId xmlns:a16="http://schemas.microsoft.com/office/drawing/2014/main" id="{52503E3C-DB2A-4F59-A830-A62853746813}"/>
              </a:ext>
            </a:extLst>
          </p:cNvPr>
          <p:cNvSpPr txBox="1"/>
          <p:nvPr/>
        </p:nvSpPr>
        <p:spPr>
          <a:xfrm>
            <a:off x="677334" y="1519311"/>
            <a:ext cx="8737135" cy="276999"/>
          </a:xfrm>
          <a:prstGeom prst="rect">
            <a:avLst/>
          </a:prstGeom>
          <a:noFill/>
        </p:spPr>
        <p:txBody>
          <a:bodyPr wrap="none" rtlCol="0">
            <a:spAutoFit/>
          </a:bodyPr>
          <a:lstStyle/>
          <a:p>
            <a:r>
              <a:rPr lang="en-US" sz="1200" dirty="0"/>
              <a:t>There are two urls.py in Django REST framework that concern themselves with routing the data between the DB and the UI.</a:t>
            </a:r>
          </a:p>
        </p:txBody>
      </p:sp>
      <p:pic>
        <p:nvPicPr>
          <p:cNvPr id="8" name="Picture 7">
            <a:extLst>
              <a:ext uri="{FF2B5EF4-FFF2-40B4-BE49-F238E27FC236}">
                <a16:creationId xmlns:a16="http://schemas.microsoft.com/office/drawing/2014/main" id="{AE35420E-2648-4717-A8BC-DDE1F94D199C}"/>
              </a:ext>
            </a:extLst>
          </p:cNvPr>
          <p:cNvPicPr>
            <a:picLocks noChangeAspect="1"/>
          </p:cNvPicPr>
          <p:nvPr/>
        </p:nvPicPr>
        <p:blipFill>
          <a:blip r:embed="rId2"/>
          <a:stretch>
            <a:fillRect/>
          </a:stretch>
        </p:blipFill>
        <p:spPr>
          <a:xfrm>
            <a:off x="514921" y="2152650"/>
            <a:ext cx="4389825" cy="3429000"/>
          </a:xfrm>
          <a:prstGeom prst="rect">
            <a:avLst/>
          </a:prstGeom>
        </p:spPr>
      </p:pic>
      <p:pic>
        <p:nvPicPr>
          <p:cNvPr id="5" name="Picture 4">
            <a:extLst>
              <a:ext uri="{FF2B5EF4-FFF2-40B4-BE49-F238E27FC236}">
                <a16:creationId xmlns:a16="http://schemas.microsoft.com/office/drawing/2014/main" id="{F3191FB3-B555-477D-9731-0E5F6B59C0F9}"/>
              </a:ext>
            </a:extLst>
          </p:cNvPr>
          <p:cNvPicPr>
            <a:picLocks noChangeAspect="1"/>
          </p:cNvPicPr>
          <p:nvPr/>
        </p:nvPicPr>
        <p:blipFill>
          <a:blip r:embed="rId3"/>
          <a:stretch>
            <a:fillRect/>
          </a:stretch>
        </p:blipFill>
        <p:spPr>
          <a:xfrm>
            <a:off x="4904746" y="2152650"/>
            <a:ext cx="4311626" cy="3429001"/>
          </a:xfrm>
          <a:prstGeom prst="rect">
            <a:avLst/>
          </a:prstGeom>
        </p:spPr>
      </p:pic>
    </p:spTree>
    <p:extLst>
      <p:ext uri="{BB962C8B-B14F-4D97-AF65-F5344CB8AC3E}">
        <p14:creationId xmlns:p14="http://schemas.microsoft.com/office/powerpoint/2010/main" val="424995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D6FB-E8CF-48F8-9EEB-1F7CC2095AFB}"/>
              </a:ext>
            </a:extLst>
          </p:cNvPr>
          <p:cNvSpPr>
            <a:spLocks noGrp="1"/>
          </p:cNvSpPr>
          <p:nvPr>
            <p:ph type="title"/>
          </p:nvPr>
        </p:nvSpPr>
        <p:spPr/>
        <p:txBody>
          <a:bodyPr/>
          <a:lstStyle/>
          <a:p>
            <a:r>
              <a:rPr lang="en-US" dirty="0"/>
              <a:t>Step 3 continued: apps.py</a:t>
            </a:r>
          </a:p>
        </p:txBody>
      </p:sp>
      <p:sp>
        <p:nvSpPr>
          <p:cNvPr id="5" name="TextBox 4">
            <a:extLst>
              <a:ext uri="{FF2B5EF4-FFF2-40B4-BE49-F238E27FC236}">
                <a16:creationId xmlns:a16="http://schemas.microsoft.com/office/drawing/2014/main" id="{F3F1FB53-2A0A-4AA4-8539-BF4F305361D8}"/>
              </a:ext>
            </a:extLst>
          </p:cNvPr>
          <p:cNvSpPr txBox="1"/>
          <p:nvPr/>
        </p:nvSpPr>
        <p:spPr>
          <a:xfrm>
            <a:off x="822960" y="1406769"/>
            <a:ext cx="8058616" cy="369332"/>
          </a:xfrm>
          <a:prstGeom prst="rect">
            <a:avLst/>
          </a:prstGeom>
          <a:noFill/>
        </p:spPr>
        <p:txBody>
          <a:bodyPr wrap="none" rtlCol="0">
            <a:spAutoFit/>
          </a:bodyPr>
          <a:lstStyle/>
          <a:p>
            <a:r>
              <a:rPr lang="en-US" dirty="0"/>
              <a:t>Django apps.py holds the information about the apps created by settings.py.</a:t>
            </a:r>
          </a:p>
        </p:txBody>
      </p:sp>
      <p:pic>
        <p:nvPicPr>
          <p:cNvPr id="7" name="Picture 6">
            <a:extLst>
              <a:ext uri="{FF2B5EF4-FFF2-40B4-BE49-F238E27FC236}">
                <a16:creationId xmlns:a16="http://schemas.microsoft.com/office/drawing/2014/main" id="{7FB486A5-45EA-43C1-BCF6-F1B3183B506C}"/>
              </a:ext>
            </a:extLst>
          </p:cNvPr>
          <p:cNvPicPr>
            <a:picLocks noChangeAspect="1"/>
          </p:cNvPicPr>
          <p:nvPr/>
        </p:nvPicPr>
        <p:blipFill>
          <a:blip r:embed="rId2"/>
          <a:stretch>
            <a:fillRect/>
          </a:stretch>
        </p:blipFill>
        <p:spPr>
          <a:xfrm>
            <a:off x="1649506" y="1776100"/>
            <a:ext cx="6589861" cy="5081899"/>
          </a:xfrm>
          <a:prstGeom prst="rect">
            <a:avLst/>
          </a:prstGeom>
        </p:spPr>
      </p:pic>
    </p:spTree>
    <p:extLst>
      <p:ext uri="{BB962C8B-B14F-4D97-AF65-F5344CB8AC3E}">
        <p14:creationId xmlns:p14="http://schemas.microsoft.com/office/powerpoint/2010/main" val="304248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9" name="Rectangle 5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Shape 7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0C44D598-F2E5-4254-AE3D-461844CF625C}"/>
              </a:ext>
            </a:extLst>
          </p:cNvPr>
          <p:cNvSpPr>
            <a:spLocks noGrp="1"/>
          </p:cNvSpPr>
          <p:nvPr>
            <p:ph type="title"/>
          </p:nvPr>
        </p:nvSpPr>
        <p:spPr>
          <a:xfrm>
            <a:off x="7181723" y="132274"/>
            <a:ext cx="4512989" cy="3105185"/>
          </a:xfrm>
        </p:spPr>
        <p:txBody>
          <a:bodyPr anchor="ctr">
            <a:noAutofit/>
          </a:bodyPr>
          <a:lstStyle/>
          <a:p>
            <a:pPr algn="ctr">
              <a:lnSpc>
                <a:spcPct val="90000"/>
              </a:lnSpc>
            </a:pPr>
            <a:r>
              <a:rPr lang="en-US" sz="3200" dirty="0">
                <a:solidFill>
                  <a:srgbClr val="FFFFFF"/>
                </a:solidFill>
              </a:rPr>
              <a:t>Fresh food, produced by indoor vertical farms, delivered to local markets with next to zero food waste, at minimal cost, with maximum fuel savings.</a:t>
            </a:r>
          </a:p>
        </p:txBody>
      </p:sp>
      <p:pic>
        <p:nvPicPr>
          <p:cNvPr id="52" name="Picture 51" descr="Diagram&#10;&#10;Description automatically generated">
            <a:extLst>
              <a:ext uri="{FF2B5EF4-FFF2-40B4-BE49-F238E27FC236}">
                <a16:creationId xmlns:a16="http://schemas.microsoft.com/office/drawing/2014/main" id="{F14C164B-7764-4B51-A760-CCA63A541960}"/>
              </a:ext>
            </a:extLst>
          </p:cNvPr>
          <p:cNvPicPr/>
          <p:nvPr/>
        </p:nvPicPr>
        <p:blipFill>
          <a:blip r:embed="rId2"/>
          <a:stretch>
            <a:fillRect/>
          </a:stretch>
        </p:blipFill>
        <p:spPr>
          <a:xfrm>
            <a:off x="974138" y="1168399"/>
            <a:ext cx="3422999" cy="4610101"/>
          </a:xfrm>
          <a:prstGeom prst="rect">
            <a:avLst/>
          </a:prstGeom>
        </p:spPr>
      </p:pic>
      <p:sp>
        <p:nvSpPr>
          <p:cNvPr id="10" name="Content Placeholder 9">
            <a:extLst>
              <a:ext uri="{FF2B5EF4-FFF2-40B4-BE49-F238E27FC236}">
                <a16:creationId xmlns:a16="http://schemas.microsoft.com/office/drawing/2014/main" id="{F00F9CC9-31B6-4D27-B1FB-E5FE231209A4}"/>
              </a:ext>
            </a:extLst>
          </p:cNvPr>
          <p:cNvSpPr>
            <a:spLocks noGrp="1"/>
          </p:cNvSpPr>
          <p:nvPr>
            <p:ph idx="1"/>
          </p:nvPr>
        </p:nvSpPr>
        <p:spPr>
          <a:xfrm>
            <a:off x="7181724" y="3835854"/>
            <a:ext cx="4512988" cy="1117146"/>
          </a:xfrm>
        </p:spPr>
        <p:txBody>
          <a:bodyPr anchor="t">
            <a:normAutofit/>
          </a:bodyPr>
          <a:lstStyle/>
          <a:p>
            <a:pPr algn="ctr"/>
            <a:r>
              <a:rPr lang="en-US" sz="5400" dirty="0">
                <a:solidFill>
                  <a:srgbClr val="FFFFFF"/>
                </a:solidFill>
                <a:latin typeface="Elephant" panose="02020904090505020303" pitchFamily="18" charset="0"/>
              </a:rPr>
              <a:t>Expeditor</a:t>
            </a:r>
          </a:p>
          <a:p>
            <a:endParaRPr lang="en-US" dirty="0">
              <a:solidFill>
                <a:srgbClr val="FFFFFF"/>
              </a:solidFill>
              <a:latin typeface="Eras Bold ITC" panose="020B0907030504020204" pitchFamily="34" charset="0"/>
            </a:endParaRPr>
          </a:p>
        </p:txBody>
      </p:sp>
    </p:spTree>
    <p:extLst>
      <p:ext uri="{BB962C8B-B14F-4D97-AF65-F5344CB8AC3E}">
        <p14:creationId xmlns:p14="http://schemas.microsoft.com/office/powerpoint/2010/main" val="334544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00E-95F9-4C44-9E5F-5B34A84F255C}"/>
              </a:ext>
            </a:extLst>
          </p:cNvPr>
          <p:cNvSpPr>
            <a:spLocks noGrp="1"/>
          </p:cNvSpPr>
          <p:nvPr>
            <p:ph type="title"/>
          </p:nvPr>
        </p:nvSpPr>
        <p:spPr/>
        <p:txBody>
          <a:bodyPr/>
          <a:lstStyle/>
          <a:p>
            <a:r>
              <a:rPr lang="en-US" dirty="0"/>
              <a:t>Step 3 continued: base.html</a:t>
            </a:r>
          </a:p>
        </p:txBody>
      </p:sp>
      <p:pic>
        <p:nvPicPr>
          <p:cNvPr id="5" name="Content Placeholder 4">
            <a:extLst>
              <a:ext uri="{FF2B5EF4-FFF2-40B4-BE49-F238E27FC236}">
                <a16:creationId xmlns:a16="http://schemas.microsoft.com/office/drawing/2014/main" id="{D2D43AE4-9B35-4041-BEF0-0AC0AA7108B5}"/>
              </a:ext>
            </a:extLst>
          </p:cNvPr>
          <p:cNvPicPr>
            <a:picLocks noGrp="1" noChangeAspect="1"/>
          </p:cNvPicPr>
          <p:nvPr>
            <p:ph idx="1"/>
          </p:nvPr>
        </p:nvPicPr>
        <p:blipFill>
          <a:blip r:embed="rId2"/>
          <a:stretch>
            <a:fillRect/>
          </a:stretch>
        </p:blipFill>
        <p:spPr>
          <a:xfrm>
            <a:off x="808892" y="1930400"/>
            <a:ext cx="3708259" cy="4927600"/>
          </a:xfrm>
          <a:prstGeom prst="rect">
            <a:avLst/>
          </a:prstGeom>
        </p:spPr>
      </p:pic>
      <p:sp>
        <p:nvSpPr>
          <p:cNvPr id="4" name="TextBox 3">
            <a:extLst>
              <a:ext uri="{FF2B5EF4-FFF2-40B4-BE49-F238E27FC236}">
                <a16:creationId xmlns:a16="http://schemas.microsoft.com/office/drawing/2014/main" id="{B74925A0-4AA8-4D4E-96F8-7BD1D4B02234}"/>
              </a:ext>
            </a:extLst>
          </p:cNvPr>
          <p:cNvSpPr txBox="1"/>
          <p:nvPr/>
        </p:nvSpPr>
        <p:spPr>
          <a:xfrm>
            <a:off x="808893" y="1413803"/>
            <a:ext cx="8743070" cy="461665"/>
          </a:xfrm>
          <a:prstGeom prst="rect">
            <a:avLst/>
          </a:prstGeom>
          <a:noFill/>
        </p:spPr>
        <p:txBody>
          <a:bodyPr wrap="square" rtlCol="0">
            <a:spAutoFit/>
          </a:bodyPr>
          <a:lstStyle/>
          <a:p>
            <a:r>
              <a:rPr lang="en-US" sz="1200" dirty="0"/>
              <a:t>The main HTML file within the Django framework that holds the metadata and contains the connective code to the body and static files.</a:t>
            </a:r>
          </a:p>
        </p:txBody>
      </p:sp>
      <p:pic>
        <p:nvPicPr>
          <p:cNvPr id="6" name="Picture 5">
            <a:extLst>
              <a:ext uri="{FF2B5EF4-FFF2-40B4-BE49-F238E27FC236}">
                <a16:creationId xmlns:a16="http://schemas.microsoft.com/office/drawing/2014/main" id="{7F128A37-ACB6-48C8-877F-C5A77C4192D6}"/>
              </a:ext>
            </a:extLst>
          </p:cNvPr>
          <p:cNvPicPr>
            <a:picLocks noChangeAspect="1"/>
          </p:cNvPicPr>
          <p:nvPr/>
        </p:nvPicPr>
        <p:blipFill>
          <a:blip r:embed="rId3"/>
          <a:stretch>
            <a:fillRect/>
          </a:stretch>
        </p:blipFill>
        <p:spPr>
          <a:xfrm>
            <a:off x="4517151" y="1930400"/>
            <a:ext cx="3708259" cy="4921539"/>
          </a:xfrm>
          <a:prstGeom prst="rect">
            <a:avLst/>
          </a:prstGeom>
        </p:spPr>
      </p:pic>
      <p:pic>
        <p:nvPicPr>
          <p:cNvPr id="7" name="Picture 6">
            <a:extLst>
              <a:ext uri="{FF2B5EF4-FFF2-40B4-BE49-F238E27FC236}">
                <a16:creationId xmlns:a16="http://schemas.microsoft.com/office/drawing/2014/main" id="{895AB211-F259-4F05-846C-2910549DB39E}"/>
              </a:ext>
            </a:extLst>
          </p:cNvPr>
          <p:cNvPicPr>
            <a:picLocks noChangeAspect="1"/>
          </p:cNvPicPr>
          <p:nvPr/>
        </p:nvPicPr>
        <p:blipFill>
          <a:blip r:embed="rId4"/>
          <a:stretch>
            <a:fillRect/>
          </a:stretch>
        </p:blipFill>
        <p:spPr>
          <a:xfrm>
            <a:off x="8225410" y="4982533"/>
            <a:ext cx="3746941" cy="1859593"/>
          </a:xfrm>
          <a:prstGeom prst="rect">
            <a:avLst/>
          </a:prstGeom>
        </p:spPr>
      </p:pic>
    </p:spTree>
    <p:extLst>
      <p:ext uri="{BB962C8B-B14F-4D97-AF65-F5344CB8AC3E}">
        <p14:creationId xmlns:p14="http://schemas.microsoft.com/office/powerpoint/2010/main" val="4223082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534D-FE40-435B-B41D-F28410461E9A}"/>
              </a:ext>
            </a:extLst>
          </p:cNvPr>
          <p:cNvSpPr>
            <a:spLocks noGrp="1"/>
          </p:cNvSpPr>
          <p:nvPr>
            <p:ph type="title"/>
          </p:nvPr>
        </p:nvSpPr>
        <p:spPr/>
        <p:txBody>
          <a:bodyPr/>
          <a:lstStyle/>
          <a:p>
            <a:r>
              <a:rPr lang="en-US" dirty="0"/>
              <a:t>Step 3 continued: Index.html</a:t>
            </a:r>
          </a:p>
        </p:txBody>
      </p:sp>
      <p:sp>
        <p:nvSpPr>
          <p:cNvPr id="4" name="TextBox 3">
            <a:extLst>
              <a:ext uri="{FF2B5EF4-FFF2-40B4-BE49-F238E27FC236}">
                <a16:creationId xmlns:a16="http://schemas.microsoft.com/office/drawing/2014/main" id="{83477AF0-9ACD-4D87-B0F0-3B383E952A8D}"/>
              </a:ext>
            </a:extLst>
          </p:cNvPr>
          <p:cNvSpPr txBox="1"/>
          <p:nvPr/>
        </p:nvSpPr>
        <p:spPr>
          <a:xfrm>
            <a:off x="815926" y="1392702"/>
            <a:ext cx="5751896" cy="276999"/>
          </a:xfrm>
          <a:prstGeom prst="rect">
            <a:avLst/>
          </a:prstGeom>
          <a:noFill/>
        </p:spPr>
        <p:txBody>
          <a:bodyPr wrap="none" rtlCol="0">
            <a:spAutoFit/>
          </a:bodyPr>
          <a:lstStyle/>
          <a:p>
            <a:r>
              <a:rPr lang="en-US" sz="1200" dirty="0"/>
              <a:t>The Django file that holds the body of the html code and connects to base.html.</a:t>
            </a:r>
          </a:p>
        </p:txBody>
      </p:sp>
      <p:pic>
        <p:nvPicPr>
          <p:cNvPr id="5" name="Picture 4">
            <a:extLst>
              <a:ext uri="{FF2B5EF4-FFF2-40B4-BE49-F238E27FC236}">
                <a16:creationId xmlns:a16="http://schemas.microsoft.com/office/drawing/2014/main" id="{540C577E-AF1D-491C-81EA-12683E0207A0}"/>
              </a:ext>
            </a:extLst>
          </p:cNvPr>
          <p:cNvPicPr>
            <a:picLocks noChangeAspect="1"/>
          </p:cNvPicPr>
          <p:nvPr/>
        </p:nvPicPr>
        <p:blipFill>
          <a:blip r:embed="rId2"/>
          <a:stretch>
            <a:fillRect/>
          </a:stretch>
        </p:blipFill>
        <p:spPr>
          <a:xfrm>
            <a:off x="2316758" y="1669700"/>
            <a:ext cx="4251340" cy="5188299"/>
          </a:xfrm>
          <a:prstGeom prst="rect">
            <a:avLst/>
          </a:prstGeom>
        </p:spPr>
      </p:pic>
    </p:spTree>
    <p:extLst>
      <p:ext uri="{BB962C8B-B14F-4D97-AF65-F5344CB8AC3E}">
        <p14:creationId xmlns:p14="http://schemas.microsoft.com/office/powerpoint/2010/main" val="124708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1EE592A-BB8C-4E56-8D8B-2F7341E1F556}"/>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Django server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A4A5188-B109-4C37-AA9E-936AF806CCF5}"/>
              </a:ext>
            </a:extLst>
          </p:cNvPr>
          <p:cNvPicPr>
            <a:picLocks noGrp="1" noChangeAspect="1"/>
          </p:cNvPicPr>
          <p:nvPr>
            <p:ph idx="1"/>
          </p:nvPr>
        </p:nvPicPr>
        <p:blipFill>
          <a:blip r:embed="rId2"/>
          <a:stretch>
            <a:fillRect/>
          </a:stretch>
        </p:blipFill>
        <p:spPr>
          <a:xfrm>
            <a:off x="888603" y="1646717"/>
            <a:ext cx="4887354" cy="3564565"/>
          </a:xfrm>
          <a:prstGeom prst="rect">
            <a:avLst/>
          </a:prstGeom>
        </p:spPr>
      </p:pic>
    </p:spTree>
    <p:extLst>
      <p:ext uri="{BB962C8B-B14F-4D97-AF65-F5344CB8AC3E}">
        <p14:creationId xmlns:p14="http://schemas.microsoft.com/office/powerpoint/2010/main" val="247485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A92B-E2E0-48C0-B59F-311B18DF88D0}"/>
              </a:ext>
            </a:extLst>
          </p:cNvPr>
          <p:cNvSpPr>
            <a:spLocks noGrp="1"/>
          </p:cNvSpPr>
          <p:nvPr>
            <p:ph type="title"/>
          </p:nvPr>
        </p:nvSpPr>
        <p:spPr/>
        <p:txBody>
          <a:bodyPr/>
          <a:lstStyle/>
          <a:p>
            <a:r>
              <a:rPr lang="en-US" dirty="0"/>
              <a:t>Step 4: Supermarket and </a:t>
            </a:r>
            <a:r>
              <a:rPr lang="en-US" dirty="0" err="1"/>
              <a:t>Resturant</a:t>
            </a:r>
            <a:r>
              <a:rPr lang="en-US" dirty="0"/>
              <a:t> UI</a:t>
            </a:r>
          </a:p>
        </p:txBody>
      </p:sp>
      <p:pic>
        <p:nvPicPr>
          <p:cNvPr id="4" name="Picture 3">
            <a:extLst>
              <a:ext uri="{FF2B5EF4-FFF2-40B4-BE49-F238E27FC236}">
                <a16:creationId xmlns:a16="http://schemas.microsoft.com/office/drawing/2014/main" id="{0CE6DDE2-263F-4BA6-A134-45E7313F9C56}"/>
              </a:ext>
            </a:extLst>
          </p:cNvPr>
          <p:cNvPicPr>
            <a:picLocks noChangeAspect="1"/>
          </p:cNvPicPr>
          <p:nvPr/>
        </p:nvPicPr>
        <p:blipFill>
          <a:blip r:embed="rId2"/>
          <a:stretch>
            <a:fillRect/>
          </a:stretch>
        </p:blipFill>
        <p:spPr>
          <a:xfrm>
            <a:off x="356212" y="1527668"/>
            <a:ext cx="9472623" cy="4107949"/>
          </a:xfrm>
          <a:prstGeom prst="rect">
            <a:avLst/>
          </a:prstGeom>
        </p:spPr>
      </p:pic>
    </p:spTree>
    <p:extLst>
      <p:ext uri="{BB962C8B-B14F-4D97-AF65-F5344CB8AC3E}">
        <p14:creationId xmlns:p14="http://schemas.microsoft.com/office/powerpoint/2010/main" val="241248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371442" y="35497"/>
            <a:ext cx="4511242" cy="1320800"/>
          </a:xfrm>
        </p:spPr>
        <p:txBody>
          <a:bodyPr vert="horz" lIns="91440" tIns="45720" rIns="91440" bIns="45720" rtlCol="0" anchor="ctr">
            <a:normAutofit/>
          </a:bodyPr>
          <a:lstStyle/>
          <a:p>
            <a:pPr>
              <a:lnSpc>
                <a:spcPct val="90000"/>
              </a:lnSpc>
            </a:pPr>
            <a:r>
              <a:rPr lang="en-US" sz="3100" dirty="0"/>
              <a:t>Step 5: Distance Matrix</a:t>
            </a:r>
          </a:p>
        </p:txBody>
      </p:sp>
      <p:sp>
        <p:nvSpPr>
          <p:cNvPr id="6" name="TextBox 5">
            <a:extLst>
              <a:ext uri="{FF2B5EF4-FFF2-40B4-BE49-F238E27FC236}">
                <a16:creationId xmlns:a16="http://schemas.microsoft.com/office/drawing/2014/main" id="{05AD478B-7599-4640-A28F-FF7A27787119}"/>
              </a:ext>
            </a:extLst>
          </p:cNvPr>
          <p:cNvSpPr txBox="1"/>
          <p:nvPr/>
        </p:nvSpPr>
        <p:spPr>
          <a:xfrm>
            <a:off x="393428" y="961838"/>
            <a:ext cx="6915687" cy="956844"/>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Calculates the distances between the producers and suppliers</a:t>
            </a:r>
          </a:p>
        </p:txBody>
      </p:sp>
      <p:pic>
        <p:nvPicPr>
          <p:cNvPr id="10" name="Picture 9">
            <a:extLst>
              <a:ext uri="{FF2B5EF4-FFF2-40B4-BE49-F238E27FC236}">
                <a16:creationId xmlns:a16="http://schemas.microsoft.com/office/drawing/2014/main" id="{AEFD0C4F-5CC6-46A1-B21C-2F4CE2307F7D}"/>
              </a:ext>
            </a:extLst>
          </p:cNvPr>
          <p:cNvPicPr>
            <a:picLocks noChangeAspect="1"/>
          </p:cNvPicPr>
          <p:nvPr/>
        </p:nvPicPr>
        <p:blipFill>
          <a:blip r:embed="rId2"/>
          <a:stretch>
            <a:fillRect/>
          </a:stretch>
        </p:blipFill>
        <p:spPr>
          <a:xfrm>
            <a:off x="431149" y="4084319"/>
            <a:ext cx="9063503" cy="2745185"/>
          </a:xfrm>
          <a:prstGeom prst="rect">
            <a:avLst/>
          </a:prstGeom>
        </p:spPr>
      </p:pic>
      <p:sp>
        <p:nvSpPr>
          <p:cNvPr id="7" name="Rectangle 6">
            <a:extLst>
              <a:ext uri="{FF2B5EF4-FFF2-40B4-BE49-F238E27FC236}">
                <a16:creationId xmlns:a16="http://schemas.microsoft.com/office/drawing/2014/main" id="{8E85CF4A-3EAD-4ECB-A5FE-2A2298BA90C1}"/>
              </a:ext>
            </a:extLst>
          </p:cNvPr>
          <p:cNvSpPr/>
          <p:nvPr/>
        </p:nvSpPr>
        <p:spPr>
          <a:xfrm>
            <a:off x="1799453" y="5189204"/>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B3140F-105E-45DF-85B1-9C1447E8E71D}"/>
              </a:ext>
            </a:extLst>
          </p:cNvPr>
          <p:cNvPicPr>
            <a:picLocks noChangeAspect="1"/>
          </p:cNvPicPr>
          <p:nvPr/>
        </p:nvPicPr>
        <p:blipFill>
          <a:blip r:embed="rId3"/>
          <a:stretch>
            <a:fillRect/>
          </a:stretch>
        </p:blipFill>
        <p:spPr>
          <a:xfrm>
            <a:off x="431149" y="1328286"/>
            <a:ext cx="9063503" cy="2745185"/>
          </a:xfrm>
          <a:prstGeom prst="rect">
            <a:avLst/>
          </a:prstGeom>
        </p:spPr>
      </p:pic>
      <p:sp>
        <p:nvSpPr>
          <p:cNvPr id="12" name="Rectangle 11">
            <a:extLst>
              <a:ext uri="{FF2B5EF4-FFF2-40B4-BE49-F238E27FC236}">
                <a16:creationId xmlns:a16="http://schemas.microsoft.com/office/drawing/2014/main" id="{33C59E80-0BB8-414B-8930-448AF30241AE}"/>
              </a:ext>
            </a:extLst>
          </p:cNvPr>
          <p:cNvSpPr/>
          <p:nvPr/>
        </p:nvSpPr>
        <p:spPr>
          <a:xfrm>
            <a:off x="1755225" y="2443393"/>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512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371441" y="35497"/>
            <a:ext cx="6484793" cy="1320800"/>
          </a:xfrm>
        </p:spPr>
        <p:txBody>
          <a:bodyPr vert="horz" lIns="91440" tIns="45720" rIns="91440" bIns="45720" rtlCol="0" anchor="ctr">
            <a:normAutofit/>
          </a:bodyPr>
          <a:lstStyle/>
          <a:p>
            <a:pPr>
              <a:lnSpc>
                <a:spcPct val="90000"/>
              </a:lnSpc>
            </a:pPr>
            <a:r>
              <a:rPr lang="en-US" sz="3100" dirty="0"/>
              <a:t>Step 5 continued: Distance Matrix</a:t>
            </a:r>
          </a:p>
        </p:txBody>
      </p:sp>
      <p:pic>
        <p:nvPicPr>
          <p:cNvPr id="9" name="Picture 8">
            <a:extLst>
              <a:ext uri="{FF2B5EF4-FFF2-40B4-BE49-F238E27FC236}">
                <a16:creationId xmlns:a16="http://schemas.microsoft.com/office/drawing/2014/main" id="{978177CB-34C1-4452-AEC8-87B58A13FBFA}"/>
              </a:ext>
            </a:extLst>
          </p:cNvPr>
          <p:cNvPicPr>
            <a:picLocks noChangeAspect="1"/>
          </p:cNvPicPr>
          <p:nvPr/>
        </p:nvPicPr>
        <p:blipFill>
          <a:blip r:embed="rId2"/>
          <a:stretch>
            <a:fillRect/>
          </a:stretch>
        </p:blipFill>
        <p:spPr>
          <a:xfrm>
            <a:off x="431150" y="1281154"/>
            <a:ext cx="9072292" cy="2653799"/>
          </a:xfrm>
          <a:prstGeom prst="rect">
            <a:avLst/>
          </a:prstGeom>
        </p:spPr>
      </p:pic>
      <p:sp>
        <p:nvSpPr>
          <p:cNvPr id="12" name="Rectangle 11">
            <a:extLst>
              <a:ext uri="{FF2B5EF4-FFF2-40B4-BE49-F238E27FC236}">
                <a16:creationId xmlns:a16="http://schemas.microsoft.com/office/drawing/2014/main" id="{33C59E80-0BB8-414B-8930-448AF30241AE}"/>
              </a:ext>
            </a:extLst>
          </p:cNvPr>
          <p:cNvSpPr/>
          <p:nvPr/>
        </p:nvSpPr>
        <p:spPr>
          <a:xfrm>
            <a:off x="1953883" y="2703039"/>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54A3610-490C-4FA5-A5BB-18047552192A}"/>
              </a:ext>
            </a:extLst>
          </p:cNvPr>
          <p:cNvPicPr>
            <a:picLocks noChangeAspect="1"/>
          </p:cNvPicPr>
          <p:nvPr/>
        </p:nvPicPr>
        <p:blipFill>
          <a:blip r:embed="rId3"/>
          <a:stretch>
            <a:fillRect/>
          </a:stretch>
        </p:blipFill>
        <p:spPr>
          <a:xfrm>
            <a:off x="431150" y="3934952"/>
            <a:ext cx="9072292" cy="2635565"/>
          </a:xfrm>
          <a:prstGeom prst="rect">
            <a:avLst/>
          </a:prstGeom>
        </p:spPr>
      </p:pic>
    </p:spTree>
    <p:extLst>
      <p:ext uri="{BB962C8B-B14F-4D97-AF65-F5344CB8AC3E}">
        <p14:creationId xmlns:p14="http://schemas.microsoft.com/office/powerpoint/2010/main" val="4020909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39-CFA6-48EB-867D-930E47CBCBD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Visual Basic for Applications code for distance matrix</a:t>
            </a:r>
          </a:p>
        </p:txBody>
      </p:sp>
      <p:sp>
        <p:nvSpPr>
          <p:cNvPr id="5" name="TextBox 4">
            <a:extLst>
              <a:ext uri="{FF2B5EF4-FFF2-40B4-BE49-F238E27FC236}">
                <a16:creationId xmlns:a16="http://schemas.microsoft.com/office/drawing/2014/main" id="{EAF94B5D-2251-43FB-8559-D014950C2829}"/>
              </a:ext>
            </a:extLst>
          </p:cNvPr>
          <p:cNvSpPr txBox="1"/>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Code to utilize the Bing Maps API and to populate the distance matrices</a:t>
            </a:r>
          </a:p>
        </p:txBody>
      </p:sp>
      <p:pic>
        <p:nvPicPr>
          <p:cNvPr id="6" name="Picture 5">
            <a:extLst>
              <a:ext uri="{FF2B5EF4-FFF2-40B4-BE49-F238E27FC236}">
                <a16:creationId xmlns:a16="http://schemas.microsoft.com/office/drawing/2014/main" id="{5EE42164-C27E-472C-9B36-CDDC47EC347C}"/>
              </a:ext>
            </a:extLst>
          </p:cNvPr>
          <p:cNvPicPr>
            <a:picLocks noChangeAspect="1"/>
          </p:cNvPicPr>
          <p:nvPr/>
        </p:nvPicPr>
        <p:blipFill>
          <a:blip r:embed="rId2"/>
          <a:stretch>
            <a:fillRect/>
          </a:stretch>
        </p:blipFill>
        <p:spPr>
          <a:xfrm>
            <a:off x="480059" y="1872361"/>
            <a:ext cx="5856227" cy="4137319"/>
          </a:xfrm>
          <a:prstGeom prst="rect">
            <a:avLst/>
          </a:prstGeom>
        </p:spPr>
      </p:pic>
    </p:spTree>
    <p:extLst>
      <p:ext uri="{BB962C8B-B14F-4D97-AF65-F5344CB8AC3E}">
        <p14:creationId xmlns:p14="http://schemas.microsoft.com/office/powerpoint/2010/main" val="154609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09F9A5-17E1-4C90-9F93-E14E4574A4BB}"/>
              </a:ext>
            </a:extLst>
          </p:cNvPr>
          <p:cNvSpPr>
            <a:spLocks noGrp="1"/>
          </p:cNvSpPr>
          <p:nvPr>
            <p:ph type="title"/>
          </p:nvPr>
        </p:nvSpPr>
        <p:spPr>
          <a:xfrm>
            <a:off x="677334" y="609600"/>
            <a:ext cx="8596668" cy="788479"/>
          </a:xfrm>
        </p:spPr>
        <p:txBody>
          <a:bodyPr vert="horz" lIns="91440" tIns="45720" rIns="91440" bIns="45720" rtlCol="0" anchor="t">
            <a:normAutofit/>
          </a:bodyPr>
          <a:lstStyle/>
          <a:p>
            <a:r>
              <a:rPr lang="en-US" dirty="0"/>
              <a:t>Real world map of Expeditor system</a:t>
            </a:r>
          </a:p>
        </p:txBody>
      </p:sp>
      <p:pic>
        <p:nvPicPr>
          <p:cNvPr id="6" name="Picture 5">
            <a:extLst>
              <a:ext uri="{FF2B5EF4-FFF2-40B4-BE49-F238E27FC236}">
                <a16:creationId xmlns:a16="http://schemas.microsoft.com/office/drawing/2014/main" id="{9FB7730C-028B-4158-A8C9-ADFC9B317C41}"/>
              </a:ext>
            </a:extLst>
          </p:cNvPr>
          <p:cNvPicPr>
            <a:picLocks noChangeAspect="1"/>
          </p:cNvPicPr>
          <p:nvPr/>
        </p:nvPicPr>
        <p:blipFill>
          <a:blip r:embed="rId2"/>
          <a:stretch>
            <a:fillRect/>
          </a:stretch>
        </p:blipFill>
        <p:spPr>
          <a:xfrm>
            <a:off x="677334" y="1386518"/>
            <a:ext cx="8269934" cy="4214181"/>
          </a:xfrm>
          <a:prstGeom prst="rect">
            <a:avLst/>
          </a:prstGeom>
        </p:spPr>
      </p:pic>
    </p:spTree>
    <p:extLst>
      <p:ext uri="{BB962C8B-B14F-4D97-AF65-F5344CB8AC3E}">
        <p14:creationId xmlns:p14="http://schemas.microsoft.com/office/powerpoint/2010/main" val="362987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CD0FF92-4099-419F-9F97-C497357FE5D5}"/>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Step 6: email confirmation</a:t>
            </a:r>
          </a:p>
        </p:txBody>
      </p:sp>
      <p:pic>
        <p:nvPicPr>
          <p:cNvPr id="3" name="Picture 2">
            <a:extLst>
              <a:ext uri="{FF2B5EF4-FFF2-40B4-BE49-F238E27FC236}">
                <a16:creationId xmlns:a16="http://schemas.microsoft.com/office/drawing/2014/main" id="{C32AA663-DC14-40DF-8B1D-E9F98B8EA5A6}"/>
              </a:ext>
            </a:extLst>
          </p:cNvPr>
          <p:cNvPicPr>
            <a:picLocks noChangeAspect="1"/>
          </p:cNvPicPr>
          <p:nvPr/>
        </p:nvPicPr>
        <p:blipFill>
          <a:blip r:embed="rId2"/>
          <a:stretch>
            <a:fillRect/>
          </a:stretch>
        </p:blipFill>
        <p:spPr>
          <a:xfrm>
            <a:off x="1671135" y="1319256"/>
            <a:ext cx="5425082" cy="2762014"/>
          </a:xfrm>
          <a:prstGeom prst="rect">
            <a:avLst/>
          </a:prstGeom>
        </p:spPr>
      </p:pic>
      <p:pic>
        <p:nvPicPr>
          <p:cNvPr id="5" name="Picture 4">
            <a:extLst>
              <a:ext uri="{FF2B5EF4-FFF2-40B4-BE49-F238E27FC236}">
                <a16:creationId xmlns:a16="http://schemas.microsoft.com/office/drawing/2014/main" id="{BB233543-F139-4F0E-B9E2-AFBD76D6F515}"/>
              </a:ext>
            </a:extLst>
          </p:cNvPr>
          <p:cNvPicPr>
            <a:picLocks noChangeAspect="1"/>
          </p:cNvPicPr>
          <p:nvPr/>
        </p:nvPicPr>
        <p:blipFill>
          <a:blip r:embed="rId3"/>
          <a:stretch>
            <a:fillRect/>
          </a:stretch>
        </p:blipFill>
        <p:spPr>
          <a:xfrm>
            <a:off x="1671135" y="4081270"/>
            <a:ext cx="5425083" cy="2762014"/>
          </a:xfrm>
          <a:prstGeom prst="rect">
            <a:avLst/>
          </a:prstGeom>
        </p:spPr>
      </p:pic>
    </p:spTree>
    <p:extLst>
      <p:ext uri="{BB962C8B-B14F-4D97-AF65-F5344CB8AC3E}">
        <p14:creationId xmlns:p14="http://schemas.microsoft.com/office/powerpoint/2010/main" val="1492217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CD0FF92-4099-419F-9F97-C497357FE5D5}"/>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Step 7: update order history csv</a:t>
            </a:r>
          </a:p>
        </p:txBody>
      </p:sp>
      <p:pic>
        <p:nvPicPr>
          <p:cNvPr id="6" name="Picture 5">
            <a:extLst>
              <a:ext uri="{FF2B5EF4-FFF2-40B4-BE49-F238E27FC236}">
                <a16:creationId xmlns:a16="http://schemas.microsoft.com/office/drawing/2014/main" id="{015F53C9-CFE7-4E55-82A7-626833342479}"/>
              </a:ext>
            </a:extLst>
          </p:cNvPr>
          <p:cNvPicPr>
            <a:picLocks noChangeAspect="1"/>
          </p:cNvPicPr>
          <p:nvPr/>
        </p:nvPicPr>
        <p:blipFill>
          <a:blip r:embed="rId2"/>
          <a:stretch>
            <a:fillRect/>
          </a:stretch>
        </p:blipFill>
        <p:spPr>
          <a:xfrm>
            <a:off x="1762328" y="1274284"/>
            <a:ext cx="2296868" cy="5583716"/>
          </a:xfrm>
          <a:prstGeom prst="rect">
            <a:avLst/>
          </a:prstGeom>
        </p:spPr>
      </p:pic>
      <p:pic>
        <p:nvPicPr>
          <p:cNvPr id="9" name="Picture 8">
            <a:extLst>
              <a:ext uri="{FF2B5EF4-FFF2-40B4-BE49-F238E27FC236}">
                <a16:creationId xmlns:a16="http://schemas.microsoft.com/office/drawing/2014/main" id="{A1F76411-E2D8-4753-B34C-397F337210F4}"/>
              </a:ext>
            </a:extLst>
          </p:cNvPr>
          <p:cNvPicPr>
            <a:picLocks noChangeAspect="1"/>
          </p:cNvPicPr>
          <p:nvPr/>
        </p:nvPicPr>
        <p:blipFill>
          <a:blip r:embed="rId3"/>
          <a:stretch>
            <a:fillRect/>
          </a:stretch>
        </p:blipFill>
        <p:spPr>
          <a:xfrm>
            <a:off x="4397065" y="1586429"/>
            <a:ext cx="4326075" cy="4360843"/>
          </a:xfrm>
          <a:prstGeom prst="rect">
            <a:avLst/>
          </a:prstGeom>
        </p:spPr>
      </p:pic>
    </p:spTree>
    <p:extLst>
      <p:ext uri="{BB962C8B-B14F-4D97-AF65-F5344CB8AC3E}">
        <p14:creationId xmlns:p14="http://schemas.microsoft.com/office/powerpoint/2010/main" val="305509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883BB65D-02EB-4FDC-8BC8-EA992F6C46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23274" y="51506"/>
            <a:ext cx="7619999" cy="4881437"/>
          </a:xfrm>
        </p:spPr>
      </p:pic>
      <p:sp>
        <p:nvSpPr>
          <p:cNvPr id="6" name="Title 5">
            <a:extLst>
              <a:ext uri="{FF2B5EF4-FFF2-40B4-BE49-F238E27FC236}">
                <a16:creationId xmlns:a16="http://schemas.microsoft.com/office/drawing/2014/main" id="{AB833D46-02B0-43BF-A7C7-E4BB8ED71534}"/>
              </a:ext>
            </a:extLst>
          </p:cNvPr>
          <p:cNvSpPr>
            <a:spLocks noGrp="1"/>
          </p:cNvSpPr>
          <p:nvPr>
            <p:ph type="title"/>
          </p:nvPr>
        </p:nvSpPr>
        <p:spPr>
          <a:xfrm>
            <a:off x="418716" y="5267046"/>
            <a:ext cx="7296732" cy="1320800"/>
          </a:xfrm>
        </p:spPr>
        <p:txBody>
          <a:bodyPr>
            <a:normAutofit fontScale="90000"/>
          </a:bodyPr>
          <a:lstStyle/>
          <a:p>
            <a:r>
              <a:rPr lang="en-US" dirty="0"/>
              <a:t>The Urban Stakeholders:</a:t>
            </a:r>
            <a:br>
              <a:rPr lang="en-US" dirty="0"/>
            </a:br>
            <a:r>
              <a:rPr lang="en-US" sz="2700" dirty="0"/>
              <a:t>Supermarkets, Restaurants, and their Customers</a:t>
            </a:r>
          </a:p>
        </p:txBody>
      </p:sp>
      <p:pic>
        <p:nvPicPr>
          <p:cNvPr id="14" name="Content Placeholder 13">
            <a:extLst>
              <a:ext uri="{FF2B5EF4-FFF2-40B4-BE49-F238E27FC236}">
                <a16:creationId xmlns:a16="http://schemas.microsoft.com/office/drawing/2014/main" id="{728DE145-968A-460A-9D76-8ADA384881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5448" y="3943007"/>
            <a:ext cx="4476552" cy="2978942"/>
          </a:xfrm>
        </p:spPr>
      </p:pic>
    </p:spTree>
    <p:extLst>
      <p:ext uri="{BB962C8B-B14F-4D97-AF65-F5344CB8AC3E}">
        <p14:creationId xmlns:p14="http://schemas.microsoft.com/office/powerpoint/2010/main" val="364326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Many question marks on black background">
            <a:extLst>
              <a:ext uri="{FF2B5EF4-FFF2-40B4-BE49-F238E27FC236}">
                <a16:creationId xmlns:a16="http://schemas.microsoft.com/office/drawing/2014/main" id="{A5908EEE-F13C-4C17-A211-2EF27CD6ED78}"/>
              </a:ext>
            </a:extLst>
          </p:cNvPr>
          <p:cNvPicPr>
            <a:picLocks noChangeAspect="1"/>
          </p:cNvPicPr>
          <p:nvPr/>
        </p:nvPicPr>
        <p:blipFill rotWithShape="1">
          <a:blip r:embed="rId2"/>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B462C64-0854-4BB4-9C11-609D17B3AD0F}"/>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Problems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781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7CDD816C-2EA8-42A8-A481-15D6E19721FE}"/>
              </a:ext>
            </a:extLst>
          </p:cNvPr>
          <p:cNvSpPr txBox="1"/>
          <p:nvPr/>
        </p:nvSpPr>
        <p:spPr>
          <a:xfrm>
            <a:off x="995621" y="1041009"/>
            <a:ext cx="7766936" cy="799698"/>
          </a:xfrm>
          <a:prstGeom prst="rect">
            <a:avLst/>
          </a:prstGeom>
        </p:spPr>
        <p:txBody>
          <a:bodyPr vert="horz" lIns="91440" tIns="45720" rIns="91440" bIns="45720" rtlCol="0" anchor="b">
            <a:normAutofit/>
          </a:bodyPr>
          <a:lstStyle/>
          <a:p>
            <a:pPr marL="171450" indent="-171450">
              <a:spcBef>
                <a:spcPct val="0"/>
              </a:spcBef>
              <a:spcAft>
                <a:spcPts val="600"/>
              </a:spcAft>
              <a:buFont typeface="Arial" panose="020B0604020202020204" pitchFamily="34" charset="0"/>
              <a:buChar char="•"/>
            </a:pPr>
            <a:endParaRPr lang="en-US" sz="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7441AC00-EE60-4C7F-A4E2-08F394784F03}"/>
              </a:ext>
            </a:extLst>
          </p:cNvPr>
          <p:cNvSpPr txBox="1"/>
          <p:nvPr/>
        </p:nvSpPr>
        <p:spPr>
          <a:xfrm>
            <a:off x="767672" y="1477341"/>
            <a:ext cx="8488729" cy="1569660"/>
          </a:xfrm>
          <a:prstGeom prst="rect">
            <a:avLst/>
          </a:prstGeom>
          <a:noFill/>
        </p:spPr>
        <p:txBody>
          <a:bodyPr wrap="square" rtlCol="0">
            <a:spAutoFit/>
          </a:bodyPr>
          <a:lstStyle/>
          <a:p>
            <a:r>
              <a:rPr lang="en-US" sz="1200" dirty="0"/>
              <a:t>	This build was much more involved than I had originally thought.  I thought I would just add some customer tables and plug them in some how but instead, I wound up having to completely redesign the script to loop over the customer csv files, otherwise it would be unscalable, with about a thousand lines of code added for each new customer.  Although it was a tremendous amount of work and research, it was a learning blessing in disguise.  I learned coding techniques that are amazingly powerful in their versatility.  My scalability problem is no longer.  Much of my accomplishment this build is due to learning how to create dynamic variables so the code stays concise and it can handle tremendous amounts of scaling.  I also broke the UI again during a migration from Django but learned how to fix it… enough for now.  I managed to get all the data I wanted into the UI.  Right now, it is very rudimentary, but functional.</a:t>
            </a:r>
          </a:p>
        </p:txBody>
      </p:sp>
      <p:sp>
        <p:nvSpPr>
          <p:cNvPr id="6" name="TextBox 5">
            <a:extLst>
              <a:ext uri="{FF2B5EF4-FFF2-40B4-BE49-F238E27FC236}">
                <a16:creationId xmlns:a16="http://schemas.microsoft.com/office/drawing/2014/main" id="{E781DB2C-F9AE-4C83-84C0-C8376E104E59}"/>
              </a:ext>
            </a:extLst>
          </p:cNvPr>
          <p:cNvSpPr txBox="1"/>
          <p:nvPr/>
        </p:nvSpPr>
        <p:spPr>
          <a:xfrm>
            <a:off x="4308157" y="554005"/>
            <a:ext cx="1407758" cy="369332"/>
          </a:xfrm>
          <a:prstGeom prst="rect">
            <a:avLst/>
          </a:prstGeom>
          <a:noFill/>
        </p:spPr>
        <p:txBody>
          <a:bodyPr wrap="none" rtlCol="0">
            <a:spAutoFit/>
          </a:bodyPr>
          <a:lstStyle/>
          <a:p>
            <a:r>
              <a:rPr lang="en-US" dirty="0"/>
              <a:t>Fixed Issues</a:t>
            </a:r>
          </a:p>
        </p:txBody>
      </p:sp>
    </p:spTree>
    <p:extLst>
      <p:ext uri="{BB962C8B-B14F-4D97-AF65-F5344CB8AC3E}">
        <p14:creationId xmlns:p14="http://schemas.microsoft.com/office/powerpoint/2010/main" val="166429837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2942D-1733-4490-83A8-E976FA985256}"/>
              </a:ext>
            </a:extLst>
          </p:cNvPr>
          <p:cNvSpPr txBox="1"/>
          <p:nvPr/>
        </p:nvSpPr>
        <p:spPr>
          <a:xfrm>
            <a:off x="5536734" y="609600"/>
            <a:ext cx="37372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Outstanding Issues</a:t>
            </a:r>
          </a:p>
        </p:txBody>
      </p:sp>
      <p:sp>
        <p:nvSpPr>
          <p:cNvPr id="5" name="TextBox 4">
            <a:extLst>
              <a:ext uri="{FF2B5EF4-FFF2-40B4-BE49-F238E27FC236}">
                <a16:creationId xmlns:a16="http://schemas.microsoft.com/office/drawing/2014/main" id="{8DAA8C18-5DC3-497A-9C98-346740E45A51}"/>
              </a:ext>
            </a:extLst>
          </p:cNvPr>
          <p:cNvSpPr txBox="1"/>
          <p:nvPr/>
        </p:nvSpPr>
        <p:spPr>
          <a:xfrm>
            <a:off x="5209563" y="2160589"/>
            <a:ext cx="4064439"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The Django query only renders whatever the last table entry is in views.py to the UI.  This issue has plagued me the entire project.  I have no replies from </a:t>
            </a:r>
            <a:r>
              <a:rPr lang="en-US" dirty="0" err="1">
                <a:solidFill>
                  <a:schemeClr val="tx1">
                    <a:lumMod val="75000"/>
                    <a:lumOff val="25000"/>
                  </a:schemeClr>
                </a:solidFill>
              </a:rPr>
              <a:t>stackoverflow</a:t>
            </a:r>
            <a:r>
              <a:rPr lang="en-US" dirty="0">
                <a:solidFill>
                  <a:schemeClr val="tx1">
                    <a:lumMod val="75000"/>
                    <a:lumOff val="25000"/>
                  </a:schemeClr>
                </a:solidFill>
              </a:rPr>
              <a:t> since I reached out for help 2 months ago.  I have no solution at this time.</a:t>
            </a:r>
          </a:p>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Amend button not functional due to prioritization of time</a:t>
            </a:r>
          </a:p>
        </p:txBody>
      </p:sp>
      <p:pic>
        <p:nvPicPr>
          <p:cNvPr id="22" name="Picture 21" descr="White puzzle with one red piece">
            <a:extLst>
              <a:ext uri="{FF2B5EF4-FFF2-40B4-BE49-F238E27FC236}">
                <a16:creationId xmlns:a16="http://schemas.microsoft.com/office/drawing/2014/main" id="{A4A08AB8-879F-4B64-B34B-E6B39EA305A4}"/>
              </a:ext>
            </a:extLst>
          </p:cNvPr>
          <p:cNvPicPr>
            <a:picLocks noChangeAspect="1"/>
          </p:cNvPicPr>
          <p:nvPr/>
        </p:nvPicPr>
        <p:blipFill rotWithShape="1">
          <a:blip r:embed="rId2"/>
          <a:srcRect l="28677" r="2707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6" name="Isosceles Triangle 25">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50388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480E-8F18-44D9-B8CA-3E865DCD9D7C}"/>
              </a:ext>
            </a:extLst>
          </p:cNvPr>
          <p:cNvSpPr>
            <a:spLocks noGrp="1"/>
          </p:cNvSpPr>
          <p:nvPr>
            <p:ph type="title"/>
          </p:nvPr>
        </p:nvSpPr>
        <p:spPr>
          <a:xfrm>
            <a:off x="5536734" y="609600"/>
            <a:ext cx="3737268" cy="1320800"/>
          </a:xfrm>
        </p:spPr>
        <p:txBody>
          <a:bodyPr>
            <a:normAutofit/>
          </a:bodyPr>
          <a:lstStyle/>
          <a:p>
            <a:pPr algn="ctr"/>
            <a:r>
              <a:rPr lang="en-US" dirty="0"/>
              <a:t>What’s next?</a:t>
            </a:r>
          </a:p>
        </p:txBody>
      </p:sp>
      <p:sp>
        <p:nvSpPr>
          <p:cNvPr id="3" name="Content Placeholder 2">
            <a:extLst>
              <a:ext uri="{FF2B5EF4-FFF2-40B4-BE49-F238E27FC236}">
                <a16:creationId xmlns:a16="http://schemas.microsoft.com/office/drawing/2014/main" id="{4C307D85-1811-4A49-AE66-2F1E50F3728A}"/>
              </a:ext>
            </a:extLst>
          </p:cNvPr>
          <p:cNvSpPr>
            <a:spLocks noGrp="1"/>
          </p:cNvSpPr>
          <p:nvPr>
            <p:ph idx="1"/>
          </p:nvPr>
        </p:nvSpPr>
        <p:spPr>
          <a:xfrm>
            <a:off x="5209563" y="2160589"/>
            <a:ext cx="4064439" cy="3880773"/>
          </a:xfrm>
        </p:spPr>
        <p:txBody>
          <a:bodyPr>
            <a:normAutofit/>
          </a:bodyPr>
          <a:lstStyle/>
          <a:p>
            <a:pPr>
              <a:lnSpc>
                <a:spcPct val="90000"/>
              </a:lnSpc>
            </a:pPr>
            <a:r>
              <a:rPr lang="en-US" dirty="0"/>
              <a:t>The UI needs a lot of work.  It needs login capability and a way for Django to scale to more than just one customer</a:t>
            </a:r>
          </a:p>
          <a:p>
            <a:pPr>
              <a:lnSpc>
                <a:spcPct val="90000"/>
              </a:lnSpc>
            </a:pPr>
            <a:r>
              <a:rPr lang="en-US" dirty="0"/>
              <a:t>The database needs a ‘Spark’.  Because of its increasing scale, for real world functionality, it will need to run on a parallelized Hadoop database platform</a:t>
            </a:r>
          </a:p>
          <a:p>
            <a:pPr>
              <a:lnSpc>
                <a:spcPct val="90000"/>
              </a:lnSpc>
            </a:pPr>
            <a:r>
              <a:rPr lang="en-US" dirty="0"/>
              <a:t>The email system needs to aggregate order products so that it doesn’t send a confirmation for every single product, but a whole </a:t>
            </a:r>
            <a:r>
              <a:rPr lang="en-US"/>
              <a:t>order instead</a:t>
            </a:r>
            <a:endParaRPr lang="en-US" dirty="0"/>
          </a:p>
        </p:txBody>
      </p:sp>
      <p:pic>
        <p:nvPicPr>
          <p:cNvPr id="5" name="Picture 4" descr="Computer script on a screen">
            <a:extLst>
              <a:ext uri="{FF2B5EF4-FFF2-40B4-BE49-F238E27FC236}">
                <a16:creationId xmlns:a16="http://schemas.microsoft.com/office/drawing/2014/main" id="{6C44B733-1E61-4611-9AF1-B3EC7131BECE}"/>
              </a:ext>
            </a:extLst>
          </p:cNvPr>
          <p:cNvPicPr>
            <a:picLocks noChangeAspect="1"/>
          </p:cNvPicPr>
          <p:nvPr/>
        </p:nvPicPr>
        <p:blipFill rotWithShape="1">
          <a:blip r:embed="rId2"/>
          <a:srcRect l="3859" r="436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45845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Infrastructure">
            <a:extLst>
              <a:ext uri="{FF2B5EF4-FFF2-40B4-BE49-F238E27FC236}">
                <a16:creationId xmlns:a16="http://schemas.microsoft.com/office/drawing/2014/main" id="{CFC64EF5-D959-44A1-8B47-6B1AF1D6D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amp; Data Science Certification Training Bundle | StackSocial">
            <a:extLst>
              <a:ext uri="{FF2B5EF4-FFF2-40B4-BE49-F238E27FC236}">
                <a16:creationId xmlns:a16="http://schemas.microsoft.com/office/drawing/2014/main" id="{AA266C79-56E9-454D-8583-B27AE83BB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4" y="1982754"/>
            <a:ext cx="4747491" cy="2373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obbstop.com">
            <a:extLst>
              <a:ext uri="{FF2B5EF4-FFF2-40B4-BE49-F238E27FC236}">
                <a16:creationId xmlns:a16="http://schemas.microsoft.com/office/drawing/2014/main" id="{B3896652-BB0D-4B90-8D6A-F8620F865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062" y="4314873"/>
            <a:ext cx="2585450" cy="1942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F72719-6781-448B-B605-F6F40A30CC8C}"/>
              </a:ext>
            </a:extLst>
          </p:cNvPr>
          <p:cNvSpPr txBox="1"/>
          <p:nvPr/>
        </p:nvSpPr>
        <p:spPr>
          <a:xfrm>
            <a:off x="6890152" y="4925470"/>
            <a:ext cx="964504" cy="369332"/>
          </a:xfrm>
          <a:prstGeom prst="rect">
            <a:avLst/>
          </a:prstGeom>
          <a:noFill/>
        </p:spPr>
        <p:txBody>
          <a:bodyPr wrap="square" rtlCol="0">
            <a:spAutoFit/>
          </a:bodyPr>
          <a:lstStyle/>
          <a:p>
            <a:r>
              <a:rPr lang="en-US" dirty="0">
                <a:solidFill>
                  <a:schemeClr val="bg1"/>
                </a:solidFill>
              </a:rPr>
              <a:t>&lt;html&gt;</a:t>
            </a:r>
          </a:p>
        </p:txBody>
      </p:sp>
      <p:sp>
        <p:nvSpPr>
          <p:cNvPr id="45" name="TextBox 44">
            <a:extLst>
              <a:ext uri="{FF2B5EF4-FFF2-40B4-BE49-F238E27FC236}">
                <a16:creationId xmlns:a16="http://schemas.microsoft.com/office/drawing/2014/main" id="{7B6CD186-1306-4EB8-90AC-58230EC5F1C9}"/>
              </a:ext>
            </a:extLst>
          </p:cNvPr>
          <p:cNvSpPr txBox="1"/>
          <p:nvPr/>
        </p:nvSpPr>
        <p:spPr>
          <a:xfrm>
            <a:off x="6642534" y="5716001"/>
            <a:ext cx="1454833" cy="369332"/>
          </a:xfrm>
          <a:prstGeom prst="rect">
            <a:avLst/>
          </a:prstGeom>
          <a:noFill/>
        </p:spPr>
        <p:txBody>
          <a:bodyPr wrap="square" rtlCol="0">
            <a:spAutoFit/>
          </a:bodyPr>
          <a:lstStyle/>
          <a:p>
            <a:r>
              <a:rPr lang="en-US" dirty="0">
                <a:solidFill>
                  <a:schemeClr val="bg1"/>
                </a:solidFill>
              </a:rPr>
              <a:t>&lt;</a:t>
            </a:r>
            <a:r>
              <a:rPr lang="en-US" dirty="0" err="1">
                <a:solidFill>
                  <a:schemeClr val="bg1"/>
                </a:solidFill>
              </a:rPr>
              <a:t>javascript</a:t>
            </a:r>
            <a:r>
              <a:rPr lang="en-US" dirty="0">
                <a:solidFill>
                  <a:schemeClr val="bg1"/>
                </a:solidFill>
              </a:rPr>
              <a:t>&gt;</a:t>
            </a:r>
          </a:p>
        </p:txBody>
      </p:sp>
      <p:sp>
        <p:nvSpPr>
          <p:cNvPr id="2" name="TextBox 1">
            <a:extLst>
              <a:ext uri="{FF2B5EF4-FFF2-40B4-BE49-F238E27FC236}">
                <a16:creationId xmlns:a16="http://schemas.microsoft.com/office/drawing/2014/main" id="{4B317874-75D2-41EF-857D-8702F7A1A1FB}"/>
              </a:ext>
            </a:extLst>
          </p:cNvPr>
          <p:cNvSpPr txBox="1"/>
          <p:nvPr/>
        </p:nvSpPr>
        <p:spPr>
          <a:xfrm>
            <a:off x="3638865" y="0"/>
            <a:ext cx="3731086" cy="707886"/>
          </a:xfrm>
          <a:prstGeom prst="rect">
            <a:avLst/>
          </a:prstGeom>
          <a:noFill/>
        </p:spPr>
        <p:txBody>
          <a:bodyPr wrap="none" rtlCol="0">
            <a:spAutoFit/>
          </a:bodyPr>
          <a:lstStyle/>
          <a:p>
            <a:r>
              <a:rPr lang="en-US" sz="4000" dirty="0">
                <a:solidFill>
                  <a:schemeClr val="bg1"/>
                </a:solidFill>
              </a:rPr>
              <a:t>The Technology</a:t>
            </a:r>
          </a:p>
        </p:txBody>
      </p:sp>
      <p:pic>
        <p:nvPicPr>
          <p:cNvPr id="9" name="Picture 8" descr="Logo&#10;&#10;Description automatically generated">
            <a:extLst>
              <a:ext uri="{FF2B5EF4-FFF2-40B4-BE49-F238E27FC236}">
                <a16:creationId xmlns:a16="http://schemas.microsoft.com/office/drawing/2014/main" id="{9944530A-5B53-4EEF-AE59-54FD89B51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4932" y="3597460"/>
            <a:ext cx="2267608" cy="2175164"/>
          </a:xfrm>
          <a:prstGeom prst="rect">
            <a:avLst/>
          </a:prstGeom>
        </p:spPr>
      </p:pic>
      <p:sp>
        <p:nvSpPr>
          <p:cNvPr id="10" name="TextBox 9">
            <a:extLst>
              <a:ext uri="{FF2B5EF4-FFF2-40B4-BE49-F238E27FC236}">
                <a16:creationId xmlns:a16="http://schemas.microsoft.com/office/drawing/2014/main" id="{C9FFF3E0-FF95-4C06-99A5-A0032A2C61BD}"/>
              </a:ext>
            </a:extLst>
          </p:cNvPr>
          <p:cNvSpPr txBox="1"/>
          <p:nvPr/>
        </p:nvSpPr>
        <p:spPr>
          <a:xfrm>
            <a:off x="1398008" y="3662871"/>
            <a:ext cx="1297278" cy="369332"/>
          </a:xfrm>
          <a:prstGeom prst="rect">
            <a:avLst/>
          </a:prstGeom>
          <a:noFill/>
        </p:spPr>
        <p:txBody>
          <a:bodyPr wrap="none" rtlCol="0">
            <a:spAutoFit/>
          </a:bodyPr>
          <a:lstStyle/>
          <a:p>
            <a:r>
              <a:rPr lang="en-US" dirty="0" err="1">
                <a:solidFill>
                  <a:schemeClr val="bg1"/>
                </a:solidFill>
              </a:rPr>
              <a:t>Tensorflow</a:t>
            </a:r>
            <a:endParaRPr lang="en-US" dirty="0">
              <a:solidFill>
                <a:schemeClr val="bg1"/>
              </a:solidFill>
            </a:endParaRPr>
          </a:p>
        </p:txBody>
      </p:sp>
      <p:sp>
        <p:nvSpPr>
          <p:cNvPr id="11" name="TextBox 10">
            <a:extLst>
              <a:ext uri="{FF2B5EF4-FFF2-40B4-BE49-F238E27FC236}">
                <a16:creationId xmlns:a16="http://schemas.microsoft.com/office/drawing/2014/main" id="{A7281626-D79D-4F3B-8CCE-F9A65D43FFAE}"/>
              </a:ext>
            </a:extLst>
          </p:cNvPr>
          <p:cNvSpPr txBox="1"/>
          <p:nvPr/>
        </p:nvSpPr>
        <p:spPr>
          <a:xfrm>
            <a:off x="2743997" y="3564987"/>
            <a:ext cx="741678" cy="369332"/>
          </a:xfrm>
          <a:prstGeom prst="rect">
            <a:avLst/>
          </a:prstGeom>
          <a:noFill/>
        </p:spPr>
        <p:txBody>
          <a:bodyPr wrap="none" rtlCol="0">
            <a:spAutoFit/>
          </a:bodyPr>
          <a:lstStyle/>
          <a:p>
            <a:r>
              <a:rPr lang="en-US" dirty="0" err="1">
                <a:solidFill>
                  <a:schemeClr val="bg1"/>
                </a:solidFill>
              </a:rPr>
              <a:t>Keras</a:t>
            </a:r>
            <a:endParaRPr lang="en-US" dirty="0">
              <a:solidFill>
                <a:schemeClr val="bg1"/>
              </a:solidFill>
            </a:endParaRPr>
          </a:p>
        </p:txBody>
      </p:sp>
      <p:sp>
        <p:nvSpPr>
          <p:cNvPr id="16" name="TextBox 15">
            <a:extLst>
              <a:ext uri="{FF2B5EF4-FFF2-40B4-BE49-F238E27FC236}">
                <a16:creationId xmlns:a16="http://schemas.microsoft.com/office/drawing/2014/main" id="{1AEA90D1-AD65-4B38-84C5-F126EE39392E}"/>
              </a:ext>
            </a:extLst>
          </p:cNvPr>
          <p:cNvSpPr txBox="1"/>
          <p:nvPr/>
        </p:nvSpPr>
        <p:spPr>
          <a:xfrm>
            <a:off x="6984946" y="5344846"/>
            <a:ext cx="787395" cy="369332"/>
          </a:xfrm>
          <a:prstGeom prst="rect">
            <a:avLst/>
          </a:prstGeom>
          <a:noFill/>
        </p:spPr>
        <p:txBody>
          <a:bodyPr wrap="none" rtlCol="0">
            <a:spAutoFit/>
          </a:bodyPr>
          <a:lstStyle/>
          <a:p>
            <a:r>
              <a:rPr lang="en-US" dirty="0">
                <a:solidFill>
                  <a:schemeClr val="bg1"/>
                </a:solidFill>
              </a:rPr>
              <a:t>&lt;CSS&gt;</a:t>
            </a:r>
          </a:p>
        </p:txBody>
      </p:sp>
      <p:sp>
        <p:nvSpPr>
          <p:cNvPr id="17" name="TextBox 16">
            <a:extLst>
              <a:ext uri="{FF2B5EF4-FFF2-40B4-BE49-F238E27FC236}">
                <a16:creationId xmlns:a16="http://schemas.microsoft.com/office/drawing/2014/main" id="{6399714A-9A6F-4A13-92F7-AEB613EDB244}"/>
              </a:ext>
            </a:extLst>
          </p:cNvPr>
          <p:cNvSpPr txBox="1"/>
          <p:nvPr/>
        </p:nvSpPr>
        <p:spPr>
          <a:xfrm>
            <a:off x="9820887" y="5006117"/>
            <a:ext cx="2267608" cy="369332"/>
          </a:xfrm>
          <a:prstGeom prst="rect">
            <a:avLst/>
          </a:prstGeom>
          <a:noFill/>
        </p:spPr>
        <p:txBody>
          <a:bodyPr wrap="none" rtlCol="0">
            <a:spAutoFit/>
          </a:bodyPr>
          <a:lstStyle/>
          <a:p>
            <a:r>
              <a:rPr lang="en-US" dirty="0">
                <a:solidFill>
                  <a:schemeClr val="bg1"/>
                </a:solidFill>
              </a:rPr>
              <a:t>API REST framework</a:t>
            </a:r>
          </a:p>
        </p:txBody>
      </p:sp>
      <p:pic>
        <p:nvPicPr>
          <p:cNvPr id="21" name="Picture 20">
            <a:extLst>
              <a:ext uri="{FF2B5EF4-FFF2-40B4-BE49-F238E27FC236}">
                <a16:creationId xmlns:a16="http://schemas.microsoft.com/office/drawing/2014/main" id="{BB05775A-5D33-4150-B6EA-4C360FB55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793" y="4829276"/>
            <a:ext cx="2804475" cy="1481113"/>
          </a:xfrm>
          <a:prstGeom prst="rect">
            <a:avLst/>
          </a:prstGeom>
        </p:spPr>
      </p:pic>
      <p:pic>
        <p:nvPicPr>
          <p:cNvPr id="25" name="Picture 24" descr="Logo&#10;&#10;Description automatically generated">
            <a:extLst>
              <a:ext uri="{FF2B5EF4-FFF2-40B4-BE49-F238E27FC236}">
                <a16:creationId xmlns:a16="http://schemas.microsoft.com/office/drawing/2014/main" id="{5F403F9B-4E73-4140-9A24-ECFEA1D18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 y="78589"/>
            <a:ext cx="2464386" cy="1776412"/>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99DFB895-6637-49F2-ADC2-D47531509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3386" y="209909"/>
            <a:ext cx="3333750" cy="1905000"/>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11FEB4A7-92EF-4618-9EF9-FA21CA591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8533" y="285595"/>
            <a:ext cx="1216428" cy="681200"/>
          </a:xfrm>
          <a:prstGeom prst="rect">
            <a:avLst/>
          </a:prstGeom>
        </p:spPr>
      </p:pic>
      <p:pic>
        <p:nvPicPr>
          <p:cNvPr id="33" name="Picture 32" descr="Logo, company name&#10;&#10;Description automatically generated">
            <a:extLst>
              <a:ext uri="{FF2B5EF4-FFF2-40B4-BE49-F238E27FC236}">
                <a16:creationId xmlns:a16="http://schemas.microsoft.com/office/drawing/2014/main" id="{8B3C9D19-7156-47E3-A070-F2505591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6047" y="1571736"/>
            <a:ext cx="2857500" cy="1600200"/>
          </a:xfrm>
          <a:prstGeom prst="rect">
            <a:avLst/>
          </a:prstGeom>
        </p:spPr>
      </p:pic>
      <p:pic>
        <p:nvPicPr>
          <p:cNvPr id="35" name="Picture 34" descr="Logo, company name&#10;&#10;Description automatically generated">
            <a:extLst>
              <a:ext uri="{FF2B5EF4-FFF2-40B4-BE49-F238E27FC236}">
                <a16:creationId xmlns:a16="http://schemas.microsoft.com/office/drawing/2014/main" id="{6E785C09-AD78-4BA2-B92F-002A34630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4754" y="1680388"/>
            <a:ext cx="891971" cy="599234"/>
          </a:xfrm>
          <a:prstGeom prst="rect">
            <a:avLst/>
          </a:prstGeom>
        </p:spPr>
      </p:pic>
    </p:spTree>
    <p:extLst>
      <p:ext uri="{BB962C8B-B14F-4D97-AF65-F5344CB8AC3E}">
        <p14:creationId xmlns:p14="http://schemas.microsoft.com/office/powerpoint/2010/main" val="258459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009FFC3-D0A4-4632-8A9F-DD48D9FDA030}"/>
              </a:ext>
            </a:extLst>
          </p:cNvPr>
          <p:cNvSpPr>
            <a:spLocks noGrp="1"/>
          </p:cNvSpPr>
          <p:nvPr>
            <p:ph type="ctrTitle"/>
          </p:nvPr>
        </p:nvSpPr>
        <p:spPr>
          <a:xfrm>
            <a:off x="3666060" y="91921"/>
            <a:ext cx="3448949" cy="1096900"/>
          </a:xfrm>
        </p:spPr>
        <p:txBody>
          <a:bodyPr>
            <a:normAutofit/>
          </a:bodyPr>
          <a:lstStyle/>
          <a:p>
            <a:pPr algn="ctr"/>
            <a:r>
              <a:rPr lang="en-US" dirty="0"/>
              <a:t>The Build</a:t>
            </a:r>
          </a:p>
        </p:txBody>
      </p:sp>
      <p:sp>
        <p:nvSpPr>
          <p:cNvPr id="7" name="TextBox 6">
            <a:extLst>
              <a:ext uri="{FF2B5EF4-FFF2-40B4-BE49-F238E27FC236}">
                <a16:creationId xmlns:a16="http://schemas.microsoft.com/office/drawing/2014/main" id="{FBF90A8E-076B-4196-BA61-4E1AEEDB5999}"/>
              </a:ext>
            </a:extLst>
          </p:cNvPr>
          <p:cNvSpPr txBox="1"/>
          <p:nvPr/>
        </p:nvSpPr>
        <p:spPr>
          <a:xfrm>
            <a:off x="1736436" y="1597891"/>
            <a:ext cx="763140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final build has added 4 supermarkets and 4 restaurants</a:t>
            </a:r>
          </a:p>
          <a:p>
            <a:pPr marL="285750" indent="-285750">
              <a:buFont typeface="Arial" panose="020B0604020202020204" pitchFamily="34" charset="0"/>
              <a:buChar char="•"/>
            </a:pPr>
            <a:r>
              <a:rPr lang="en-US" dirty="0"/>
              <a:t>The new customers have been added to the excel distance matrix </a:t>
            </a:r>
          </a:p>
          <a:p>
            <a:pPr marL="285750" indent="-285750">
              <a:buFont typeface="Arial" panose="020B0604020202020204" pitchFamily="34" charset="0"/>
              <a:buChar char="•"/>
            </a:pPr>
            <a:r>
              <a:rPr lang="en-US" dirty="0"/>
              <a:t>The Expeditor script has had an extensive redesign, adding iteration of csv files for customer orders, dynamic variable creation from filenames, variable inputs to </a:t>
            </a:r>
            <a:r>
              <a:rPr lang="en-US" dirty="0" err="1"/>
              <a:t>mysql</a:t>
            </a:r>
            <a:r>
              <a:rPr lang="en-US" dirty="0"/>
              <a:t> queries using f-strings, matching files to table columns using dynamic variables for appending, order forecast extended to 8 weeks for production readiness, new order data written automatically to csv files to build model database, and UI table data dynamically written.</a:t>
            </a:r>
          </a:p>
          <a:p>
            <a:pPr marL="285750" indent="-285750">
              <a:buFont typeface="Arial" panose="020B0604020202020204" pitchFamily="34" charset="0"/>
              <a:buChar char="•"/>
            </a:pPr>
            <a:r>
              <a:rPr lang="en-US" dirty="0"/>
              <a:t>The email confirmation has been updated to include more order information</a:t>
            </a:r>
          </a:p>
          <a:p>
            <a:pPr marL="285750" indent="-285750">
              <a:buFont typeface="Arial" panose="020B0604020202020204" pitchFamily="34" charset="0"/>
              <a:buChar char="•"/>
            </a:pPr>
            <a:r>
              <a:rPr lang="en-US" dirty="0"/>
              <a:t>Django script has been updated to include a new table and several attributes added to an existing table for greater functionality.</a:t>
            </a:r>
          </a:p>
        </p:txBody>
      </p:sp>
    </p:spTree>
    <p:extLst>
      <p:ext uri="{BB962C8B-B14F-4D97-AF65-F5344CB8AC3E}">
        <p14:creationId xmlns:p14="http://schemas.microsoft.com/office/powerpoint/2010/main" val="130432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57A2-1A3F-4DE1-926A-B6BF9A84AEC0}"/>
              </a:ext>
            </a:extLst>
          </p:cNvPr>
          <p:cNvSpPr>
            <a:spLocks noGrp="1"/>
          </p:cNvSpPr>
          <p:nvPr>
            <p:ph type="title"/>
          </p:nvPr>
        </p:nvSpPr>
        <p:spPr/>
        <p:txBody>
          <a:bodyPr/>
          <a:lstStyle/>
          <a:p>
            <a:pPr algn="ctr"/>
            <a:r>
              <a:rPr lang="en-US" dirty="0"/>
              <a:t>Accomplishments</a:t>
            </a:r>
          </a:p>
        </p:txBody>
      </p:sp>
      <p:sp>
        <p:nvSpPr>
          <p:cNvPr id="3" name="Content Placeholder 2">
            <a:extLst>
              <a:ext uri="{FF2B5EF4-FFF2-40B4-BE49-F238E27FC236}">
                <a16:creationId xmlns:a16="http://schemas.microsoft.com/office/drawing/2014/main" id="{BF2F5DE0-FF5C-4BE1-B2DD-ACC2A803CA5A}"/>
              </a:ext>
            </a:extLst>
          </p:cNvPr>
          <p:cNvSpPr>
            <a:spLocks noGrp="1"/>
          </p:cNvSpPr>
          <p:nvPr>
            <p:ph idx="1"/>
          </p:nvPr>
        </p:nvSpPr>
        <p:spPr>
          <a:xfrm>
            <a:off x="677334" y="1727265"/>
            <a:ext cx="8596668" cy="4431170"/>
          </a:xfrm>
        </p:spPr>
        <p:txBody>
          <a:bodyPr>
            <a:normAutofit fontScale="92500" lnSpcReduction="10000"/>
          </a:bodyPr>
          <a:lstStyle/>
          <a:p>
            <a:r>
              <a:rPr lang="en-US" dirty="0"/>
              <a:t>Dynamic variables created directly from csv filenames for customer data matching, appending, and creation of derivative variables</a:t>
            </a:r>
          </a:p>
          <a:p>
            <a:r>
              <a:rPr lang="en-US" dirty="0"/>
              <a:t>Distance Matrix updated with 8 new customers</a:t>
            </a:r>
          </a:p>
          <a:p>
            <a:r>
              <a:rPr lang="en-US" dirty="0"/>
              <a:t>Expeditor script now iterates though customer csv files directly and has unlimited scalability without further coding though csv file addition</a:t>
            </a:r>
          </a:p>
          <a:p>
            <a:r>
              <a:rPr lang="en-US" dirty="0"/>
              <a:t>1 Database table added for UI table display</a:t>
            </a:r>
          </a:p>
          <a:p>
            <a:r>
              <a:rPr lang="en-US" dirty="0"/>
              <a:t>UI dynamically populates all data for product, quantity, deliver date, total price and more</a:t>
            </a:r>
          </a:p>
          <a:p>
            <a:r>
              <a:rPr lang="en-US" dirty="0"/>
              <a:t>Custom API added for additional table</a:t>
            </a:r>
          </a:p>
          <a:p>
            <a:r>
              <a:rPr lang="en-US" dirty="0"/>
              <a:t>Email enhanced with more order data</a:t>
            </a:r>
          </a:p>
          <a:p>
            <a:r>
              <a:rPr lang="en-US" dirty="0"/>
              <a:t>Order prediction extended to 8 weeks in future for production readiness and timely delivery</a:t>
            </a:r>
          </a:p>
          <a:p>
            <a:r>
              <a:rPr lang="en-US" dirty="0"/>
              <a:t>Script dynamically writes all new order data to customer csv files to build AI prediction database</a:t>
            </a:r>
          </a:p>
          <a:p>
            <a:pPr marL="0" indent="0">
              <a:buNone/>
            </a:pPr>
            <a:endParaRPr lang="en-US" dirty="0"/>
          </a:p>
        </p:txBody>
      </p:sp>
    </p:spTree>
    <p:extLst>
      <p:ext uri="{BB962C8B-B14F-4D97-AF65-F5344CB8AC3E}">
        <p14:creationId xmlns:p14="http://schemas.microsoft.com/office/powerpoint/2010/main" val="291034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Bright ladder against dull ladders">
            <a:extLst>
              <a:ext uri="{FF2B5EF4-FFF2-40B4-BE49-F238E27FC236}">
                <a16:creationId xmlns:a16="http://schemas.microsoft.com/office/drawing/2014/main" id="{BA50913B-7104-42FC-B7A5-DC1BFDD2CB9C}"/>
              </a:ext>
            </a:extLst>
          </p:cNvPr>
          <p:cNvPicPr>
            <a:picLocks noChangeAspect="1"/>
          </p:cNvPicPr>
          <p:nvPr/>
        </p:nvPicPr>
        <p:blipFill rotWithShape="1">
          <a:blip r:embed="rId2">
            <a:duotone>
              <a:prstClr val="black"/>
              <a:prstClr val="white"/>
            </a:duotone>
          </a:blip>
          <a:srcRect l="22733"/>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850DF86-DABC-47D4-BEA0-BECD66957517}"/>
              </a:ext>
            </a:extLst>
          </p:cNvPr>
          <p:cNvSpPr>
            <a:spLocks noGrp="1"/>
          </p:cNvSpPr>
          <p:nvPr>
            <p:ph type="title"/>
          </p:nvPr>
        </p:nvSpPr>
        <p:spPr>
          <a:xfrm>
            <a:off x="694070" y="1990900"/>
            <a:ext cx="5123515" cy="2369093"/>
          </a:xfrm>
        </p:spPr>
        <p:txBody>
          <a:bodyPr vert="horz" lIns="91440" tIns="45720" rIns="91440" bIns="45720" rtlCol="0" anchor="b">
            <a:normAutofit/>
          </a:bodyPr>
          <a:lstStyle/>
          <a:p>
            <a:pPr algn="r"/>
            <a:r>
              <a:rPr lang="en-US" sz="9600" dirty="0"/>
              <a:t>Progress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832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p:txBody>
          <a:bodyPr/>
          <a:lstStyle/>
          <a:p>
            <a:r>
              <a:rPr lang="en-US" dirty="0"/>
              <a:t>Step 1: The AI Expeditor Script</a:t>
            </a:r>
          </a:p>
        </p:txBody>
      </p:sp>
      <p:sp>
        <p:nvSpPr>
          <p:cNvPr id="19" name="TextBox 18">
            <a:extLst>
              <a:ext uri="{FF2B5EF4-FFF2-40B4-BE49-F238E27FC236}">
                <a16:creationId xmlns:a16="http://schemas.microsoft.com/office/drawing/2014/main" id="{702013F9-F894-4222-8766-8B514893C12E}"/>
              </a:ext>
            </a:extLst>
          </p:cNvPr>
          <p:cNvSpPr txBox="1"/>
          <p:nvPr/>
        </p:nvSpPr>
        <p:spPr>
          <a:xfrm>
            <a:off x="979348" y="1211322"/>
            <a:ext cx="8467050" cy="461665"/>
          </a:xfrm>
          <a:prstGeom prst="rect">
            <a:avLst/>
          </a:prstGeom>
          <a:noFill/>
        </p:spPr>
        <p:txBody>
          <a:bodyPr wrap="square" rtlCol="0">
            <a:spAutoFit/>
          </a:bodyPr>
          <a:lstStyle/>
          <a:p>
            <a:r>
              <a:rPr lang="en-US" sz="1200" dirty="0"/>
              <a:t>Written in </a:t>
            </a:r>
            <a:r>
              <a:rPr lang="en-US" sz="1200" dirty="0" err="1"/>
              <a:t>Tensorflow</a:t>
            </a:r>
            <a:r>
              <a:rPr lang="en-US" sz="1200" dirty="0"/>
              <a:t> environment in Python language with the </a:t>
            </a:r>
            <a:r>
              <a:rPr lang="en-US" sz="1200" dirty="0" err="1"/>
              <a:t>Tensorflow</a:t>
            </a:r>
            <a:r>
              <a:rPr lang="en-US" sz="1200" dirty="0"/>
              <a:t> and </a:t>
            </a:r>
            <a:r>
              <a:rPr lang="en-US" sz="1200" dirty="0" err="1"/>
              <a:t>Keras</a:t>
            </a:r>
            <a:r>
              <a:rPr lang="en-US" sz="1200" dirty="0"/>
              <a:t> libraries.  Displayed in </a:t>
            </a:r>
            <a:r>
              <a:rPr lang="en-US" sz="1200" dirty="0" err="1"/>
              <a:t>Jupyter</a:t>
            </a:r>
            <a:r>
              <a:rPr lang="en-US" sz="1200" dirty="0"/>
              <a:t> Notebook. Uses a Long Short-Term Memory (LSTM) predictive recurrent neural network.</a:t>
            </a:r>
          </a:p>
        </p:txBody>
      </p:sp>
      <p:sp>
        <p:nvSpPr>
          <p:cNvPr id="20" name="TextBox 19">
            <a:extLst>
              <a:ext uri="{FF2B5EF4-FFF2-40B4-BE49-F238E27FC236}">
                <a16:creationId xmlns:a16="http://schemas.microsoft.com/office/drawing/2014/main" id="{41A5690F-F918-4426-A752-63C205E85B47}"/>
              </a:ext>
            </a:extLst>
          </p:cNvPr>
          <p:cNvSpPr txBox="1"/>
          <p:nvPr/>
        </p:nvSpPr>
        <p:spPr>
          <a:xfrm>
            <a:off x="431150" y="5766118"/>
            <a:ext cx="9036407" cy="461665"/>
          </a:xfrm>
          <a:prstGeom prst="rect">
            <a:avLst/>
          </a:prstGeom>
          <a:noFill/>
        </p:spPr>
        <p:txBody>
          <a:bodyPr wrap="square" rtlCol="0">
            <a:spAutoFit/>
          </a:bodyPr>
          <a:lstStyle/>
          <a:p>
            <a:r>
              <a:rPr lang="en-US" sz="1200" dirty="0"/>
              <a:t>The script reads in an adapted 52-week sales data </a:t>
            </a:r>
            <a:r>
              <a:rPr lang="en-US" sz="1200" dirty="0" err="1"/>
              <a:t>dunnhumby</a:t>
            </a:r>
            <a:r>
              <a:rPr lang="en-US" sz="1200" dirty="0"/>
              <a:t> “Let’s Get Sort-of-Real” dummy supermarket sales dataset.  https://www.dunnhumby.com/source-files/</a:t>
            </a:r>
          </a:p>
        </p:txBody>
      </p:sp>
      <p:sp>
        <p:nvSpPr>
          <p:cNvPr id="21" name="TextBox 20">
            <a:extLst>
              <a:ext uri="{FF2B5EF4-FFF2-40B4-BE49-F238E27FC236}">
                <a16:creationId xmlns:a16="http://schemas.microsoft.com/office/drawing/2014/main" id="{E1AEB4AF-5A2F-47F0-8A31-E903B209B579}"/>
              </a:ext>
            </a:extLst>
          </p:cNvPr>
          <p:cNvSpPr txBox="1"/>
          <p:nvPr/>
        </p:nvSpPr>
        <p:spPr>
          <a:xfrm>
            <a:off x="431150" y="6201657"/>
            <a:ext cx="8628444" cy="646331"/>
          </a:xfrm>
          <a:prstGeom prst="rect">
            <a:avLst/>
          </a:prstGeom>
          <a:noFill/>
        </p:spPr>
        <p:txBody>
          <a:bodyPr wrap="square" rtlCol="0">
            <a:spAutoFit/>
          </a:bodyPr>
          <a:lstStyle/>
          <a:p>
            <a:r>
              <a:rPr lang="en-US" sz="1200" dirty="0"/>
              <a:t>For three products (Romaine, Kale, and Basil), the script interfaces with </a:t>
            </a:r>
            <a:r>
              <a:rPr lang="en-US" sz="1200" dirty="0" err="1"/>
              <a:t>mysql</a:t>
            </a:r>
            <a:r>
              <a:rPr lang="en-US" sz="1200" dirty="0"/>
              <a:t>, predicts a sales order quantity, writes it to the ‘future order’ rows, rewrites previous future order to ‘current order</a:t>
            </a:r>
            <a:r>
              <a:rPr lang="en-US" sz="1200"/>
              <a:t>’ rows, </a:t>
            </a:r>
            <a:r>
              <a:rPr lang="en-US" sz="1200" dirty="0"/>
              <a:t>and rewrites current order to ‘past order</a:t>
            </a:r>
            <a:r>
              <a:rPr lang="en-US" sz="1200"/>
              <a:t>’ rows.</a:t>
            </a:r>
            <a:endParaRPr lang="en-US" sz="1200" dirty="0"/>
          </a:p>
        </p:txBody>
      </p:sp>
      <p:pic>
        <p:nvPicPr>
          <p:cNvPr id="8" name="Picture 7">
            <a:extLst>
              <a:ext uri="{FF2B5EF4-FFF2-40B4-BE49-F238E27FC236}">
                <a16:creationId xmlns:a16="http://schemas.microsoft.com/office/drawing/2014/main" id="{20B6778D-A4A2-4B92-B477-E73A93ECCEFE}"/>
              </a:ext>
            </a:extLst>
          </p:cNvPr>
          <p:cNvPicPr>
            <a:picLocks noChangeAspect="1"/>
          </p:cNvPicPr>
          <p:nvPr/>
        </p:nvPicPr>
        <p:blipFill>
          <a:blip r:embed="rId2"/>
          <a:stretch>
            <a:fillRect/>
          </a:stretch>
        </p:blipFill>
        <p:spPr>
          <a:xfrm>
            <a:off x="2917998" y="1623725"/>
            <a:ext cx="2477947" cy="4147346"/>
          </a:xfrm>
          <a:prstGeom prst="rect">
            <a:avLst/>
          </a:prstGeom>
        </p:spPr>
      </p:pic>
      <p:pic>
        <p:nvPicPr>
          <p:cNvPr id="6" name="Picture 5">
            <a:extLst>
              <a:ext uri="{FF2B5EF4-FFF2-40B4-BE49-F238E27FC236}">
                <a16:creationId xmlns:a16="http://schemas.microsoft.com/office/drawing/2014/main" id="{991E99FC-7B60-415F-82B0-3359BE671873}"/>
              </a:ext>
            </a:extLst>
          </p:cNvPr>
          <p:cNvPicPr>
            <a:picLocks noChangeAspect="1"/>
          </p:cNvPicPr>
          <p:nvPr/>
        </p:nvPicPr>
        <p:blipFill>
          <a:blip r:embed="rId3"/>
          <a:stretch>
            <a:fillRect/>
          </a:stretch>
        </p:blipFill>
        <p:spPr>
          <a:xfrm>
            <a:off x="278334" y="1628678"/>
            <a:ext cx="2528189" cy="4137440"/>
          </a:xfrm>
          <a:prstGeom prst="rect">
            <a:avLst/>
          </a:prstGeom>
        </p:spPr>
      </p:pic>
      <p:pic>
        <p:nvPicPr>
          <p:cNvPr id="12" name="Picture 11">
            <a:extLst>
              <a:ext uri="{FF2B5EF4-FFF2-40B4-BE49-F238E27FC236}">
                <a16:creationId xmlns:a16="http://schemas.microsoft.com/office/drawing/2014/main" id="{8EC5E18C-9633-4791-888F-34A7D4A78F51}"/>
              </a:ext>
            </a:extLst>
          </p:cNvPr>
          <p:cNvPicPr>
            <a:picLocks noChangeAspect="1"/>
          </p:cNvPicPr>
          <p:nvPr/>
        </p:nvPicPr>
        <p:blipFill>
          <a:blip r:embed="rId4"/>
          <a:stretch>
            <a:fillRect/>
          </a:stretch>
        </p:blipFill>
        <p:spPr>
          <a:xfrm>
            <a:off x="5397914" y="1623724"/>
            <a:ext cx="2463431" cy="4137439"/>
          </a:xfrm>
          <a:prstGeom prst="rect">
            <a:avLst/>
          </a:prstGeom>
        </p:spPr>
      </p:pic>
      <p:pic>
        <p:nvPicPr>
          <p:cNvPr id="18" name="Picture 17">
            <a:extLst>
              <a:ext uri="{FF2B5EF4-FFF2-40B4-BE49-F238E27FC236}">
                <a16:creationId xmlns:a16="http://schemas.microsoft.com/office/drawing/2014/main" id="{3BA265CE-09AF-41F2-8F93-DFEEEF9EBF64}"/>
              </a:ext>
            </a:extLst>
          </p:cNvPr>
          <p:cNvPicPr>
            <a:picLocks noChangeAspect="1"/>
          </p:cNvPicPr>
          <p:nvPr/>
        </p:nvPicPr>
        <p:blipFill>
          <a:blip r:embed="rId5"/>
          <a:stretch>
            <a:fillRect/>
          </a:stretch>
        </p:blipFill>
        <p:spPr>
          <a:xfrm>
            <a:off x="7927379" y="1623724"/>
            <a:ext cx="2463431" cy="4148478"/>
          </a:xfrm>
          <a:prstGeom prst="rect">
            <a:avLst/>
          </a:prstGeom>
        </p:spPr>
      </p:pic>
      <p:sp>
        <p:nvSpPr>
          <p:cNvPr id="11" name="Rectangle 10">
            <a:extLst>
              <a:ext uri="{FF2B5EF4-FFF2-40B4-BE49-F238E27FC236}">
                <a16:creationId xmlns:a16="http://schemas.microsoft.com/office/drawing/2014/main" id="{34A78A40-1F61-4A82-B55B-90487A56F589}"/>
              </a:ext>
            </a:extLst>
          </p:cNvPr>
          <p:cNvSpPr/>
          <p:nvPr/>
        </p:nvSpPr>
        <p:spPr>
          <a:xfrm>
            <a:off x="850761" y="3533433"/>
            <a:ext cx="182702"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B9F646-9E67-4670-860D-C4C3AF71B8B9}"/>
              </a:ext>
            </a:extLst>
          </p:cNvPr>
          <p:cNvSpPr/>
          <p:nvPr/>
        </p:nvSpPr>
        <p:spPr>
          <a:xfrm>
            <a:off x="8620321" y="2951341"/>
            <a:ext cx="192685"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DF873F7-B86A-4604-8BC7-8D4E59F1CC92}"/>
              </a:ext>
            </a:extLst>
          </p:cNvPr>
          <p:cNvPicPr>
            <a:picLocks noChangeAspect="1"/>
          </p:cNvPicPr>
          <p:nvPr/>
        </p:nvPicPr>
        <p:blipFill>
          <a:blip r:embed="rId6"/>
          <a:stretch>
            <a:fillRect/>
          </a:stretch>
        </p:blipFill>
        <p:spPr>
          <a:xfrm>
            <a:off x="10363944" y="1630867"/>
            <a:ext cx="396740" cy="4147347"/>
          </a:xfrm>
          <a:prstGeom prst="rect">
            <a:avLst/>
          </a:prstGeom>
        </p:spPr>
      </p:pic>
    </p:spTree>
    <p:extLst>
      <p:ext uri="{BB962C8B-B14F-4D97-AF65-F5344CB8AC3E}">
        <p14:creationId xmlns:p14="http://schemas.microsoft.com/office/powerpoint/2010/main" val="326267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a:xfrm>
            <a:off x="677333" y="609600"/>
            <a:ext cx="9465245" cy="1320800"/>
          </a:xfrm>
        </p:spPr>
        <p:txBody>
          <a:bodyPr/>
          <a:lstStyle/>
          <a:p>
            <a:r>
              <a:rPr lang="en-US" dirty="0"/>
              <a:t>Step 1 continued: The AI Expeditor Script</a:t>
            </a:r>
          </a:p>
        </p:txBody>
      </p:sp>
      <p:pic>
        <p:nvPicPr>
          <p:cNvPr id="5" name="Picture 4">
            <a:extLst>
              <a:ext uri="{FF2B5EF4-FFF2-40B4-BE49-F238E27FC236}">
                <a16:creationId xmlns:a16="http://schemas.microsoft.com/office/drawing/2014/main" id="{83C2117A-0E6D-41C2-A4E9-A4EA7240CBF0}"/>
              </a:ext>
            </a:extLst>
          </p:cNvPr>
          <p:cNvPicPr>
            <a:picLocks noChangeAspect="1"/>
          </p:cNvPicPr>
          <p:nvPr/>
        </p:nvPicPr>
        <p:blipFill>
          <a:blip r:embed="rId2"/>
          <a:stretch>
            <a:fillRect/>
          </a:stretch>
        </p:blipFill>
        <p:spPr>
          <a:xfrm>
            <a:off x="464510" y="1269999"/>
            <a:ext cx="3295960" cy="5554143"/>
          </a:xfrm>
          <a:prstGeom prst="rect">
            <a:avLst/>
          </a:prstGeom>
        </p:spPr>
      </p:pic>
      <p:pic>
        <p:nvPicPr>
          <p:cNvPr id="8" name="Picture 7">
            <a:extLst>
              <a:ext uri="{FF2B5EF4-FFF2-40B4-BE49-F238E27FC236}">
                <a16:creationId xmlns:a16="http://schemas.microsoft.com/office/drawing/2014/main" id="{E3B7C123-96A6-4FEE-A1DA-32EE906EF639}"/>
              </a:ext>
            </a:extLst>
          </p:cNvPr>
          <p:cNvPicPr>
            <a:picLocks noChangeAspect="1"/>
          </p:cNvPicPr>
          <p:nvPr/>
        </p:nvPicPr>
        <p:blipFill>
          <a:blip r:embed="rId3"/>
          <a:stretch>
            <a:fillRect/>
          </a:stretch>
        </p:blipFill>
        <p:spPr>
          <a:xfrm>
            <a:off x="3759794" y="1269999"/>
            <a:ext cx="3300322" cy="4004310"/>
          </a:xfrm>
          <a:prstGeom prst="rect">
            <a:avLst/>
          </a:prstGeom>
        </p:spPr>
      </p:pic>
      <p:pic>
        <p:nvPicPr>
          <p:cNvPr id="11" name="Picture 10">
            <a:extLst>
              <a:ext uri="{FF2B5EF4-FFF2-40B4-BE49-F238E27FC236}">
                <a16:creationId xmlns:a16="http://schemas.microsoft.com/office/drawing/2014/main" id="{AAC44560-F6AF-4C6E-949B-FD337829A490}"/>
              </a:ext>
            </a:extLst>
          </p:cNvPr>
          <p:cNvPicPr>
            <a:picLocks noChangeAspect="1"/>
          </p:cNvPicPr>
          <p:nvPr/>
        </p:nvPicPr>
        <p:blipFill>
          <a:blip r:embed="rId4"/>
          <a:stretch>
            <a:fillRect/>
          </a:stretch>
        </p:blipFill>
        <p:spPr>
          <a:xfrm>
            <a:off x="3690017" y="5335784"/>
            <a:ext cx="3423207" cy="1489924"/>
          </a:xfrm>
          <a:prstGeom prst="rect">
            <a:avLst/>
          </a:prstGeom>
        </p:spPr>
      </p:pic>
    </p:spTree>
    <p:extLst>
      <p:ext uri="{BB962C8B-B14F-4D97-AF65-F5344CB8AC3E}">
        <p14:creationId xmlns:p14="http://schemas.microsoft.com/office/powerpoint/2010/main" val="36193116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4629</TotalTime>
  <Words>1190</Words>
  <Application>Microsoft Office PowerPoint</Application>
  <PresentationFormat>Widescreen</PresentationFormat>
  <Paragraphs>78</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Elephant</vt:lpstr>
      <vt:lpstr>Eras Bold ITC</vt:lpstr>
      <vt:lpstr>Trebuchet MS</vt:lpstr>
      <vt:lpstr>Wingdings 3</vt:lpstr>
      <vt:lpstr>Facet</vt:lpstr>
      <vt:lpstr>Expeditor</vt:lpstr>
      <vt:lpstr>Fresh food, produced by indoor vertical farms, delivered to local markets with next to zero food waste, at minimal cost, with maximum fuel savings.</vt:lpstr>
      <vt:lpstr>The Urban Stakeholders: Supermarkets, Restaurants, and their Customers</vt:lpstr>
      <vt:lpstr>PowerPoint Presentation</vt:lpstr>
      <vt:lpstr>The Build</vt:lpstr>
      <vt:lpstr>Accomplishments</vt:lpstr>
      <vt:lpstr>Progress</vt:lpstr>
      <vt:lpstr>Step 1: The AI Expeditor Script</vt:lpstr>
      <vt:lpstr>Step 1 continued: The AI Expeditor Script</vt:lpstr>
      <vt:lpstr>Tensorflow environment Jupyter Notebook cmd interface</vt:lpstr>
      <vt:lpstr>Step 2: The Expeditor Database</vt:lpstr>
      <vt:lpstr>Step 3: Django Rest Framework </vt:lpstr>
      <vt:lpstr>Step 3 continued: settings.py</vt:lpstr>
      <vt:lpstr>Step 3 continued: models.py</vt:lpstr>
      <vt:lpstr>Step 3 continued: admin.py</vt:lpstr>
      <vt:lpstr>Step 3 continued: serializers.py</vt:lpstr>
      <vt:lpstr>Step 3 continued: views.py</vt:lpstr>
      <vt:lpstr>Step 3 continued: urls.py</vt:lpstr>
      <vt:lpstr>Step 3 continued: apps.py</vt:lpstr>
      <vt:lpstr>Step 3 continued: base.html</vt:lpstr>
      <vt:lpstr>Step 3 continued: Index.html</vt:lpstr>
      <vt:lpstr>Django server cmd interface</vt:lpstr>
      <vt:lpstr>Step 4: Supermarket and Resturant UI</vt:lpstr>
      <vt:lpstr>Step 5: Distance Matrix</vt:lpstr>
      <vt:lpstr>Step 5 continued: Distance Matrix</vt:lpstr>
      <vt:lpstr>Visual Basic for Applications code for distance matrix</vt:lpstr>
      <vt:lpstr>Real world map of Expeditor system</vt:lpstr>
      <vt:lpstr>Step 6: email confirmation</vt:lpstr>
      <vt:lpstr>Step 7: update order history csv</vt:lpstr>
      <vt:lpstr>Problems</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Expeditor</dc:title>
  <dc:creator>Paul Polsinelli</dc:creator>
  <cp:lastModifiedBy>Paul Polsinelli (Student)</cp:lastModifiedBy>
  <cp:revision>104</cp:revision>
  <dcterms:created xsi:type="dcterms:W3CDTF">2021-02-04T19:12:55Z</dcterms:created>
  <dcterms:modified xsi:type="dcterms:W3CDTF">2021-04-18T23:38:41Z</dcterms:modified>
  <cp:contentStatus/>
</cp:coreProperties>
</file>